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93" r:id="rId2"/>
    <p:sldId id="742" r:id="rId3"/>
    <p:sldId id="706" r:id="rId4"/>
    <p:sldId id="710" r:id="rId5"/>
    <p:sldId id="700" r:id="rId6"/>
    <p:sldId id="714" r:id="rId7"/>
    <p:sldId id="718" r:id="rId8"/>
    <p:sldId id="671" r:id="rId9"/>
    <p:sldId id="654" r:id="rId10"/>
    <p:sldId id="717" r:id="rId11"/>
    <p:sldId id="704" r:id="rId12"/>
    <p:sldId id="678" r:id="rId13"/>
    <p:sldId id="722" r:id="rId14"/>
    <p:sldId id="721" r:id="rId15"/>
    <p:sldId id="723" r:id="rId16"/>
    <p:sldId id="725" r:id="rId17"/>
    <p:sldId id="731" r:id="rId18"/>
    <p:sldId id="727" r:id="rId19"/>
    <p:sldId id="728" r:id="rId20"/>
    <p:sldId id="744" r:id="rId21"/>
    <p:sldId id="713" r:id="rId22"/>
    <p:sldId id="726" r:id="rId23"/>
    <p:sldId id="729" r:id="rId24"/>
    <p:sldId id="730" r:id="rId25"/>
    <p:sldId id="675" r:id="rId26"/>
    <p:sldId id="668" r:id="rId27"/>
    <p:sldId id="656" r:id="rId28"/>
    <p:sldId id="661" r:id="rId29"/>
    <p:sldId id="732" r:id="rId30"/>
    <p:sldId id="745" r:id="rId31"/>
    <p:sldId id="716" r:id="rId32"/>
    <p:sldId id="679" r:id="rId33"/>
    <p:sldId id="681" r:id="rId34"/>
    <p:sldId id="734" r:id="rId35"/>
    <p:sldId id="736" r:id="rId36"/>
    <p:sldId id="735" r:id="rId37"/>
    <p:sldId id="737" r:id="rId38"/>
    <p:sldId id="738" r:id="rId39"/>
    <p:sldId id="680" r:id="rId40"/>
    <p:sldId id="683" r:id="rId41"/>
    <p:sldId id="697" r:id="rId42"/>
    <p:sldId id="698" r:id="rId43"/>
    <p:sldId id="746" r:id="rId44"/>
    <p:sldId id="740" r:id="rId45"/>
    <p:sldId id="741" r:id="rId46"/>
    <p:sldId id="708" r:id="rId47"/>
    <p:sldId id="712" r:id="rId48"/>
    <p:sldId id="750" r:id="rId49"/>
    <p:sldId id="691" r:id="rId50"/>
    <p:sldId id="739" r:id="rId51"/>
    <p:sldId id="711" r:id="rId52"/>
    <p:sldId id="748" r:id="rId53"/>
    <p:sldId id="699" r:id="rId54"/>
    <p:sldId id="751" r:id="rId55"/>
    <p:sldId id="749" r:id="rId56"/>
    <p:sldId id="733" r:id="rId57"/>
    <p:sldId id="752" r:id="rId58"/>
    <p:sldId id="747" r:id="rId59"/>
    <p:sldId id="403" r:id="rId60"/>
  </p:sldIdLst>
  <p:sldSz cx="9144000" cy="6858000" type="screen4x3"/>
  <p:notesSz cx="6858000" cy="9947275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F77B1"/>
    <a:srgbClr val="CBC2C1"/>
    <a:srgbClr val="99CCFF"/>
    <a:srgbClr val="CC0066"/>
    <a:srgbClr val="CCFF99"/>
    <a:srgbClr val="AADDE4"/>
    <a:srgbClr val="646D41"/>
    <a:srgbClr val="0E6025"/>
    <a:srgbClr val="FF9900"/>
    <a:srgbClr val="BCD0D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98" autoAdjust="0"/>
    <p:restoredTop sz="94410" autoAdjust="0"/>
  </p:normalViewPr>
  <p:slideViewPr>
    <p:cSldViewPr>
      <p:cViewPr>
        <p:scale>
          <a:sx n="66" d="100"/>
          <a:sy n="66" d="100"/>
        </p:scale>
        <p:origin x="-3186" y="-10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 algn="l">
              <a:defRPr sz="1200" dirty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 algn="l">
              <a:defRPr sz="1200" dirty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9EA1651-E113-49C4-B893-92B53D027E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5227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 algn="l">
              <a:defRPr sz="1200" dirty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46125"/>
            <a:ext cx="497522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7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 algn="l">
              <a:defRPr sz="1200" dirty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67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7E8CAE6-0187-42A9-8D9A-0BDCAE1C45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2091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27CEF-C611-4586-91C5-1E39AF9AF8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843940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5A73E-E2D4-42F0-A68A-FDCE197F6F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306502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45B63-53B5-4F9F-94C0-73B3D3D753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050324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A9A8B-3095-4F20-B9C7-69FC15F759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99344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38E98-7DEA-454D-B477-0267CC8B07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089160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79F17-FDB8-481D-80A0-B252E0AE8D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786470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D5EDA-7445-4EB1-8C5E-82170E288A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035855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0F41B-1BFE-4A9D-B804-F05CF72F41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823519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A56A4-E2AC-49C2-9E09-9666C32977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888643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1019A-E9AF-461D-952D-E5DCB03453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519558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3514D-E4DF-4C00-9A07-4DE9E99050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874090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99360-A2DC-4D1F-9A3F-DEA2813415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4668297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D7ECB-65B3-4EA2-984E-6E1E931BBD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164371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9001">
              <a:srgbClr val="CCCCFF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47A8E47-F035-4EB3-8B64-F71EBAFDC2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ChangeArrowheads="1"/>
          </p:cNvSpPr>
          <p:nvPr/>
        </p:nvSpPr>
        <p:spPr bwMode="auto">
          <a:xfrm>
            <a:off x="323850" y="260350"/>
            <a:ext cx="8610600" cy="6408738"/>
          </a:xfrm>
          <a:prstGeom prst="flowChartMultidocumen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ru-RU" sz="1100" b="1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defRPr/>
            </a:pP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Практические аспекты</a:t>
            </a:r>
          </a:p>
          <a:p>
            <a:pPr algn="r">
              <a:defRPr/>
            </a:pP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реализации законодательства по СОУТ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defRPr/>
            </a:pPr>
            <a:endParaRPr lang="ru-RU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defRPr/>
            </a:pP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Медосмотры в новом формате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defRPr/>
            </a:pPr>
            <a:endParaRPr lang="ru-RU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defRPr/>
            </a:pP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Управление 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профрисками</a:t>
            </a:r>
          </a:p>
          <a:p>
            <a:pPr algn="r">
              <a:defRPr/>
            </a:pP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defRPr/>
            </a:pPr>
            <a:endParaRPr lang="ru-RU" sz="4000" dirty="0">
              <a:solidFill>
                <a:srgbClr val="FF010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defRPr/>
            </a:pPr>
            <a:endParaRPr lang="ru-RU" sz="2000" dirty="0">
              <a:solidFill>
                <a:srgbClr val="FF010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defRPr/>
            </a:pPr>
            <a:endParaRPr lang="ru-RU" sz="20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9001">
              <a:schemeClr val="bg1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604867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Любая комиссия – коллегиальный орган                и подразумевает совместную работу сторон!</a:t>
            </a:r>
            <a:endParaRPr lang="ru-RU" dirty="0"/>
          </a:p>
        </p:txBody>
      </p:sp>
      <p:pic>
        <p:nvPicPr>
          <p:cNvPr id="81922" name="Picture 2" descr="https://img2.freepng.ru/20191112/fua/transparent-orange-5dcb6e44d51478.41927656157361312487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560840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459510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9001">
              <a:schemeClr val="bg2">
                <a:lumMod val="20000"/>
                <a:lumOff val="80000"/>
              </a:schemeClr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23850" y="609600"/>
            <a:ext cx="8496300" cy="1143000"/>
          </a:xfrm>
        </p:spPr>
        <p:txBody>
          <a:bodyPr/>
          <a:lstStyle/>
          <a:p>
            <a:r>
              <a:rPr lang="ru-RU" altLang="ru-RU" sz="3200" b="1" dirty="0" smtClean="0"/>
              <a:t>Документы для оценивающей организации</a:t>
            </a:r>
          </a:p>
        </p:txBody>
      </p:sp>
      <p:pic>
        <p:nvPicPr>
          <p:cNvPr id="12291" name="Picture 4" descr="https://cdn.pixabay.com/photo/2016/09/17/21/45/documents-1677020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17688"/>
            <a:ext cx="2592388" cy="449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5800" y="1981200"/>
            <a:ext cx="8062664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dirty="0" smtClean="0"/>
              <a:t>                     приказ о создании комиссии </a:t>
            </a:r>
          </a:p>
          <a:p>
            <a:pPr marL="0" indent="0">
              <a:buFontTx/>
              <a:buNone/>
              <a:defRPr/>
            </a:pPr>
            <a:endParaRPr lang="ru-RU" sz="1100" dirty="0" smtClean="0"/>
          </a:p>
          <a:p>
            <a:pPr marL="0" indent="0">
              <a:buFontTx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   </a:t>
            </a:r>
            <a:r>
              <a:rPr lang="ru-RU" dirty="0"/>
              <a:t> </a:t>
            </a:r>
            <a:r>
              <a:rPr lang="ru-RU" dirty="0" smtClean="0"/>
              <a:t> информация об инд. № Р.М. </a:t>
            </a:r>
          </a:p>
          <a:p>
            <a:pPr marL="0" indent="0">
              <a:buFontTx/>
              <a:buNone/>
              <a:defRPr/>
            </a:pPr>
            <a:endParaRPr lang="ru-RU" sz="1100" dirty="0" smtClean="0"/>
          </a:p>
          <a:p>
            <a:pPr marL="0" indent="0">
              <a:buFontTx/>
              <a:buNone/>
              <a:defRPr/>
            </a:pPr>
            <a:r>
              <a:rPr lang="ru-RU" dirty="0" smtClean="0"/>
              <a:t>                   </a:t>
            </a:r>
            <a:r>
              <a:rPr lang="ru-RU" dirty="0"/>
              <a:t> </a:t>
            </a:r>
            <a:r>
              <a:rPr lang="ru-RU" dirty="0" smtClean="0"/>
              <a:t> СНИЛСы работников  </a:t>
            </a:r>
          </a:p>
          <a:p>
            <a:pPr marL="0" indent="0">
              <a:buFontTx/>
              <a:buNone/>
              <a:defRPr/>
            </a:pPr>
            <a:endParaRPr lang="ru-RU" sz="1100" dirty="0" smtClean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   </a:t>
            </a:r>
            <a:r>
              <a:rPr lang="ru-RU" dirty="0"/>
              <a:t> </a:t>
            </a:r>
            <a:r>
              <a:rPr lang="ru-RU" dirty="0" smtClean="0"/>
              <a:t> информация об АКТУАЛЬНЫХ  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     соцгарантиях и компенсациях 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     за работу во вредных УТ</a:t>
            </a:r>
          </a:p>
          <a:p>
            <a:pPr marL="0" indent="0">
              <a:buFontTx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   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9001">
              <a:schemeClr val="bg2">
                <a:lumMod val="20000"/>
                <a:lumOff val="80000"/>
              </a:schemeClr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8353425" cy="863600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chemeClr val="tx1"/>
                </a:solidFill>
              </a:rPr>
              <a:t>Внеплановая СОУТ </a:t>
            </a:r>
            <a:r>
              <a:rPr lang="ru-RU" sz="3600" dirty="0">
                <a:solidFill>
                  <a:srgbClr val="646D41"/>
                </a:solidFill>
              </a:rPr>
              <a:t> </a:t>
            </a:r>
            <a:r>
              <a:rPr lang="ru-RU" sz="2800" dirty="0">
                <a:solidFill>
                  <a:srgbClr val="646D41"/>
                </a:solidFill>
              </a:rPr>
              <a:t>(с</a:t>
            </a:r>
            <a:r>
              <a:rPr lang="ru-RU" sz="2800" b="1" dirty="0">
                <a:solidFill>
                  <a:srgbClr val="646D41"/>
                </a:solidFill>
              </a:rPr>
              <a:t>т.17 №426-ФЗ)</a:t>
            </a:r>
            <a:r>
              <a:rPr lang="ru-RU" sz="3600" b="1" dirty="0">
                <a:solidFill>
                  <a:srgbClr val="646D41"/>
                </a:solidFill>
              </a:rPr>
              <a:t/>
            </a:r>
            <a:br>
              <a:rPr lang="ru-RU" sz="3600" b="1" dirty="0">
                <a:solidFill>
                  <a:srgbClr val="646D41"/>
                </a:solidFill>
              </a:rPr>
            </a:br>
            <a:endParaRPr lang="ru-RU" altLang="ru-RU" sz="3600" dirty="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0729"/>
            <a:ext cx="8424862" cy="511527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dirty="0" smtClean="0"/>
              <a:t>Основания:</a:t>
            </a:r>
          </a:p>
          <a:p>
            <a:pPr marL="0" indent="0">
              <a:buFontTx/>
              <a:buNone/>
              <a:defRPr/>
            </a:pPr>
            <a:r>
              <a:rPr lang="ru-RU" sz="2800" dirty="0" smtClean="0"/>
              <a:t>          новое Р.М. </a:t>
            </a:r>
          </a:p>
          <a:p>
            <a:pPr marL="0" indent="0">
              <a:buFontTx/>
              <a:buNone/>
              <a:defRPr/>
            </a:pPr>
            <a:r>
              <a:rPr lang="ru-RU" sz="2800" dirty="0" smtClean="0"/>
              <a:t>          изменение технологического процесса,  </a:t>
            </a:r>
          </a:p>
          <a:p>
            <a:pPr marL="0" indent="0">
              <a:buFontTx/>
              <a:buNone/>
              <a:defRPr/>
            </a:pPr>
            <a:r>
              <a:rPr lang="ru-RU" sz="2800" dirty="0"/>
              <a:t> </a:t>
            </a:r>
            <a:r>
              <a:rPr lang="ru-RU" sz="2800" dirty="0" smtClean="0"/>
              <a:t>         оборудования, состава сырья и материалов</a:t>
            </a:r>
          </a:p>
          <a:p>
            <a:pPr marL="0" indent="0">
              <a:buFontTx/>
              <a:buNone/>
              <a:defRPr/>
            </a:pPr>
            <a:r>
              <a:rPr lang="ru-RU" sz="2800" dirty="0"/>
              <a:t> </a:t>
            </a:r>
            <a:r>
              <a:rPr lang="ru-RU" sz="2800" dirty="0" smtClean="0"/>
              <a:t>         изменение применяемых СИЗ</a:t>
            </a:r>
          </a:p>
          <a:p>
            <a:pPr marL="0" indent="0">
              <a:buFontTx/>
              <a:buNone/>
              <a:defRPr/>
            </a:pPr>
            <a:r>
              <a:rPr lang="ru-RU" sz="2800" dirty="0"/>
              <a:t> </a:t>
            </a:r>
            <a:r>
              <a:rPr lang="ru-RU" sz="2800" dirty="0" smtClean="0"/>
              <a:t>         несчастный случай, профзаболевание</a:t>
            </a:r>
          </a:p>
          <a:p>
            <a:pPr marL="0" indent="0">
              <a:buFontTx/>
              <a:buNone/>
              <a:defRPr/>
            </a:pPr>
            <a:r>
              <a:rPr lang="ru-RU" sz="2800" dirty="0"/>
              <a:t> </a:t>
            </a:r>
            <a:r>
              <a:rPr lang="ru-RU" sz="2800" dirty="0" smtClean="0"/>
              <a:t>         предписание госинспектора труда</a:t>
            </a:r>
          </a:p>
          <a:p>
            <a:pPr marL="0" indent="0">
              <a:buFontTx/>
              <a:buNone/>
              <a:defRPr/>
            </a:pPr>
            <a:r>
              <a:rPr lang="ru-RU" sz="2800" dirty="0"/>
              <a:t> </a:t>
            </a:r>
            <a:r>
              <a:rPr lang="ru-RU" sz="2800" dirty="0" smtClean="0"/>
              <a:t>         наличие </a:t>
            </a:r>
            <a:r>
              <a:rPr lang="ru-RU" sz="2800" dirty="0"/>
              <a:t>мотивированных предложений </a:t>
            </a:r>
            <a:r>
              <a:rPr lang="ru-RU" sz="2800" dirty="0" smtClean="0"/>
              <a:t>…, </a:t>
            </a:r>
            <a:r>
              <a:rPr lang="ru-RU" sz="2800" dirty="0"/>
              <a:t>в </a:t>
            </a:r>
            <a:r>
              <a:rPr lang="ru-RU" sz="2800" dirty="0" smtClean="0"/>
              <a:t>т.ч. подготовленных  </a:t>
            </a:r>
            <a:r>
              <a:rPr lang="ru-RU" sz="2800" b="1" u="sng" dirty="0" smtClean="0"/>
              <a:t>по </a:t>
            </a:r>
            <a:r>
              <a:rPr lang="ru-RU" sz="2800" b="1" u="sng" dirty="0"/>
              <a:t>замечаниям и возражениям </a:t>
            </a:r>
            <a:r>
              <a:rPr lang="ru-RU" sz="2800" b="1" u="sng" dirty="0" smtClean="0"/>
              <a:t>работника</a:t>
            </a:r>
            <a:r>
              <a:rPr lang="ru-RU" sz="2800" b="1" dirty="0" smtClean="0"/>
              <a:t>, </a:t>
            </a:r>
            <a:r>
              <a:rPr lang="ru-RU" sz="2800" dirty="0" smtClean="0"/>
              <a:t>представленных </a:t>
            </a:r>
            <a:r>
              <a:rPr lang="ru-RU" sz="2800" dirty="0"/>
              <a:t>в </a:t>
            </a:r>
            <a:r>
              <a:rPr lang="ru-RU" sz="2800" dirty="0" smtClean="0"/>
              <a:t>письменном виде.</a:t>
            </a:r>
            <a:endParaRPr lang="ru-RU" sz="2800" dirty="0"/>
          </a:p>
          <a:p>
            <a:pPr algn="ctr" eaLnBrk="1" hangingPunct="1">
              <a:buFontTx/>
              <a:buNone/>
              <a:defRPr/>
            </a:pPr>
            <a:endParaRPr lang="ru-RU" b="1" i="1" dirty="0" smtClean="0"/>
          </a:p>
          <a:p>
            <a:pPr eaLnBrk="1" hangingPunct="1">
              <a:buFontTx/>
              <a:buNone/>
              <a:defRPr/>
            </a:pPr>
            <a:endParaRPr lang="ru-RU" dirty="0" smtClean="0"/>
          </a:p>
          <a:p>
            <a:pPr eaLnBrk="1" hangingPunct="1">
              <a:buFontTx/>
              <a:buNone/>
              <a:defRPr/>
            </a:pPr>
            <a:endParaRPr lang="ru-RU" dirty="0" smtClean="0"/>
          </a:p>
        </p:txBody>
      </p:sp>
      <p:sp>
        <p:nvSpPr>
          <p:cNvPr id="24580" name="Стрелка вправо 1"/>
          <p:cNvSpPr>
            <a:spLocks noChangeArrowheads="1"/>
          </p:cNvSpPr>
          <p:nvPr/>
        </p:nvSpPr>
        <p:spPr bwMode="auto">
          <a:xfrm>
            <a:off x="203200" y="3680866"/>
            <a:ext cx="977900" cy="360363"/>
          </a:xfrm>
          <a:prstGeom prst="rightArrow">
            <a:avLst>
              <a:gd name="adj1" fmla="val 50000"/>
              <a:gd name="adj2" fmla="val 49926"/>
            </a:avLst>
          </a:prstGeom>
          <a:solidFill>
            <a:srgbClr val="92D050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dirty="0"/>
          </a:p>
        </p:txBody>
      </p:sp>
      <p:sp>
        <p:nvSpPr>
          <p:cNvPr id="5" name="Стрелка вправо 1"/>
          <p:cNvSpPr>
            <a:spLocks noChangeArrowheads="1"/>
          </p:cNvSpPr>
          <p:nvPr/>
        </p:nvSpPr>
        <p:spPr bwMode="auto">
          <a:xfrm>
            <a:off x="203200" y="3191596"/>
            <a:ext cx="977900" cy="360363"/>
          </a:xfrm>
          <a:prstGeom prst="rightArrow">
            <a:avLst>
              <a:gd name="adj1" fmla="val 50000"/>
              <a:gd name="adj2" fmla="val 49926"/>
            </a:avLst>
          </a:prstGeom>
          <a:solidFill>
            <a:srgbClr val="92D050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dirty="0"/>
          </a:p>
        </p:txBody>
      </p:sp>
      <p:sp>
        <p:nvSpPr>
          <p:cNvPr id="6" name="Стрелка вправо 1"/>
          <p:cNvSpPr>
            <a:spLocks noChangeArrowheads="1"/>
          </p:cNvSpPr>
          <p:nvPr/>
        </p:nvSpPr>
        <p:spPr bwMode="auto">
          <a:xfrm>
            <a:off x="203200" y="2287540"/>
            <a:ext cx="977900" cy="360363"/>
          </a:xfrm>
          <a:prstGeom prst="rightArrow">
            <a:avLst>
              <a:gd name="adj1" fmla="val 50000"/>
              <a:gd name="adj2" fmla="val 49926"/>
            </a:avLst>
          </a:prstGeom>
          <a:solidFill>
            <a:srgbClr val="92D050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dirty="0"/>
          </a:p>
        </p:txBody>
      </p:sp>
      <p:sp>
        <p:nvSpPr>
          <p:cNvPr id="7" name="Стрелка вправо 1"/>
          <p:cNvSpPr>
            <a:spLocks noChangeArrowheads="1"/>
          </p:cNvSpPr>
          <p:nvPr/>
        </p:nvSpPr>
        <p:spPr bwMode="auto">
          <a:xfrm>
            <a:off x="148777" y="1664642"/>
            <a:ext cx="977900" cy="360363"/>
          </a:xfrm>
          <a:prstGeom prst="rightArrow">
            <a:avLst>
              <a:gd name="adj1" fmla="val 50000"/>
              <a:gd name="adj2" fmla="val 49926"/>
            </a:avLst>
          </a:prstGeom>
          <a:solidFill>
            <a:srgbClr val="92D050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dirty="0"/>
          </a:p>
        </p:txBody>
      </p:sp>
      <p:sp>
        <p:nvSpPr>
          <p:cNvPr id="8" name="Стрелка вправо 1"/>
          <p:cNvSpPr>
            <a:spLocks noChangeArrowheads="1"/>
          </p:cNvSpPr>
          <p:nvPr/>
        </p:nvSpPr>
        <p:spPr bwMode="auto">
          <a:xfrm>
            <a:off x="177720" y="4220372"/>
            <a:ext cx="977900" cy="360363"/>
          </a:xfrm>
          <a:prstGeom prst="rightArrow">
            <a:avLst>
              <a:gd name="adj1" fmla="val 50000"/>
              <a:gd name="adj2" fmla="val 49926"/>
            </a:avLst>
          </a:prstGeom>
          <a:solidFill>
            <a:srgbClr val="92D050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dirty="0"/>
          </a:p>
        </p:txBody>
      </p:sp>
      <p:sp>
        <p:nvSpPr>
          <p:cNvPr id="9" name="Стрелка вправо 1"/>
          <p:cNvSpPr>
            <a:spLocks noChangeArrowheads="1"/>
          </p:cNvSpPr>
          <p:nvPr/>
        </p:nvSpPr>
        <p:spPr bwMode="auto">
          <a:xfrm>
            <a:off x="177720" y="4791710"/>
            <a:ext cx="977900" cy="360363"/>
          </a:xfrm>
          <a:prstGeom prst="rightArrow">
            <a:avLst>
              <a:gd name="adj1" fmla="val 50000"/>
              <a:gd name="adj2" fmla="val 49926"/>
            </a:avLst>
          </a:prstGeom>
          <a:solidFill>
            <a:srgbClr val="92D050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9001">
              <a:schemeClr val="bg2">
                <a:lumMod val="20000"/>
                <a:lumOff val="80000"/>
              </a:schemeClr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864096"/>
          </a:xfrm>
        </p:spPr>
        <p:txBody>
          <a:bodyPr/>
          <a:lstStyle/>
          <a:p>
            <a:r>
              <a:rPr lang="ru-RU" dirty="0" smtClean="0"/>
              <a:t>Внеплановая СОУТ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268760"/>
            <a:ext cx="8206680" cy="518457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Вопрос решается комиссионно                            с учетом положений ст.17 Закона №426-ФЗ!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ЕСЛИ смена наименования должности (профессии) НЕ повлекла за собой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изменение обязанностей –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внеплановая СОУТ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НЕ проводится.             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800" dirty="0" smtClean="0">
                <a:solidFill>
                  <a:srgbClr val="0E6025"/>
                </a:solidFill>
              </a:rPr>
              <a:t>протокол заседания комиссии</a:t>
            </a:r>
            <a:endParaRPr lang="ru-RU" sz="2800" dirty="0">
              <a:solidFill>
                <a:srgbClr val="0E6025"/>
              </a:solidFill>
            </a:endParaRPr>
          </a:p>
        </p:txBody>
      </p:sp>
      <p:sp>
        <p:nvSpPr>
          <p:cNvPr id="4" name="AutoShape 2" descr="https://www.clipartkey.com/mpngs/m/63-630613_high-manual-effort-to-ensure-legal-compliance-clipart.png"/>
          <p:cNvSpPr>
            <a:spLocks noChangeAspect="1" noChangeArrowheads="1"/>
          </p:cNvSpPr>
          <p:nvPr/>
        </p:nvSpPr>
        <p:spPr bwMode="auto">
          <a:xfrm>
            <a:off x="4541838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4996" name="Picture 4" descr="https://im0-tub-ru.yandex.net/i?id=170263fb16de0a2c89167c99b1eefa04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89040"/>
            <a:ext cx="302433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/>
          <p:cNvSpPr/>
          <p:nvPr/>
        </p:nvSpPr>
        <p:spPr bwMode="auto">
          <a:xfrm>
            <a:off x="3923928" y="4869160"/>
            <a:ext cx="484632" cy="978408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340492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9001">
              <a:srgbClr val="92D050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32812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800" dirty="0" smtClean="0"/>
          </a:p>
          <a:p>
            <a:pPr marL="0" indent="0">
              <a:buNone/>
            </a:pPr>
            <a:r>
              <a:rPr lang="ru-RU" dirty="0" smtClean="0"/>
              <a:t>Область аккредитации                     </a:t>
            </a:r>
          </a:p>
          <a:p>
            <a:pPr marL="0" indent="0">
              <a:buNone/>
            </a:pPr>
            <a:r>
              <a:rPr lang="ru-RU" dirty="0" smtClean="0"/>
              <a:t>испытательной лаборатории </a:t>
            </a:r>
          </a:p>
          <a:p>
            <a:pPr marL="0" indent="0">
              <a:buNone/>
            </a:pPr>
            <a:r>
              <a:rPr lang="ru-RU" dirty="0" smtClean="0"/>
              <a:t>ограничена финансовыми возможностями </a:t>
            </a:r>
          </a:p>
          <a:p>
            <a:pPr marL="0" indent="0">
              <a:buNone/>
            </a:pPr>
            <a:r>
              <a:rPr lang="ru-RU" dirty="0" smtClean="0"/>
              <a:t>аттестующей организации и, чаще всего,                                             </a:t>
            </a:r>
          </a:p>
          <a:p>
            <a:pPr marL="0" indent="0">
              <a:buNone/>
            </a:pPr>
            <a:r>
              <a:rPr lang="ru-RU" dirty="0" smtClean="0"/>
              <a:t>НЕ ВКЛЮЧАЕТ</a:t>
            </a:r>
          </a:p>
          <a:p>
            <a:pPr marL="0" indent="0">
              <a:buNone/>
            </a:pPr>
            <a:r>
              <a:rPr lang="ru-RU" dirty="0" smtClean="0"/>
              <a:t>«эксклюзивные» факторы и вещества! </a:t>
            </a:r>
            <a:endParaRPr lang="ru-RU" dirty="0"/>
          </a:p>
        </p:txBody>
      </p:sp>
      <p:pic>
        <p:nvPicPr>
          <p:cNvPr id="4" name="Picture 2" descr="https://e7.pngegg.com/pngimages/691/876/png-clipart-green-chemistry-laboratory-flasks-beaker-computer-icons-potion-icon-miscellaneous-laborator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"/>
            <a:ext cx="3851919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43661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9001">
              <a:srgbClr val="CCFF99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61615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8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частности, по этой причине</a:t>
            </a:r>
          </a:p>
          <a:p>
            <a:pPr marL="0" indent="0">
              <a:buNone/>
            </a:pPr>
            <a:r>
              <a:rPr lang="ru-RU" dirty="0" smtClean="0"/>
              <a:t>ДОПУСКАЕТСЯ использовать                                                                                                                результаты производственного контроля </a:t>
            </a:r>
          </a:p>
          <a:p>
            <a:pPr marL="0" indent="0">
              <a:buNone/>
            </a:pPr>
            <a:r>
              <a:rPr lang="ru-RU" dirty="0" smtClean="0"/>
              <a:t>при проведении СОУТ. </a:t>
            </a:r>
            <a:endParaRPr lang="ru-RU" dirty="0"/>
          </a:p>
        </p:txBody>
      </p:sp>
      <p:pic>
        <p:nvPicPr>
          <p:cNvPr id="4" name="Picture 2" descr="https://e7.pngegg.com/pngimages/691/876/png-clipart-green-chemistry-laboratory-flasks-beaker-computer-icons-potion-icon-miscellaneous-laborator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"/>
            <a:ext cx="3851919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919139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9001">
              <a:srgbClr val="CCFF99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61615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       ВНИМАНИЕ!</a:t>
            </a:r>
          </a:p>
          <a:p>
            <a:pPr marL="0" indent="0">
              <a:buNone/>
            </a:pPr>
            <a:endParaRPr lang="ru-RU" sz="8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Результаты СОУТ                                                </a:t>
            </a:r>
            <a:r>
              <a:rPr lang="ru-RU" b="1" dirty="0" smtClean="0"/>
              <a:t>НЕДОПУСТИМО</a:t>
            </a:r>
            <a:r>
              <a:rPr lang="ru-RU" dirty="0" smtClean="0"/>
              <a:t> использовать                     при оформлении протоколов производственного контроля!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https://e7.pngegg.com/pngimages/691/876/png-clipart-green-chemistry-laboratory-flasks-beaker-computer-icons-potion-icon-miscellaneous-laborator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"/>
            <a:ext cx="3851919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92414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9001">
              <a:srgbClr val="92D050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61615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  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В то же время</a:t>
            </a:r>
          </a:p>
          <a:p>
            <a:pPr marL="0" indent="0">
              <a:buNone/>
            </a:pPr>
            <a:endParaRPr lang="ru-RU" sz="800" dirty="0" smtClean="0"/>
          </a:p>
          <a:p>
            <a:pPr marL="0" indent="0">
              <a:buNone/>
            </a:pPr>
            <a:r>
              <a:rPr lang="ru-RU" sz="2800" dirty="0" smtClean="0"/>
              <a:t>аттестующей организацией</a:t>
            </a:r>
          </a:p>
          <a:p>
            <a:pPr marL="0" indent="0">
              <a:buNone/>
            </a:pPr>
            <a:r>
              <a:rPr lang="ru-RU" sz="2800" dirty="0" smtClean="0"/>
              <a:t>при проведении идентификации ВОПФ</a:t>
            </a:r>
          </a:p>
          <a:p>
            <a:pPr marL="0" indent="0">
              <a:buNone/>
            </a:pPr>
            <a:r>
              <a:rPr lang="ru-RU" sz="2800" b="1" dirty="0" smtClean="0"/>
              <a:t>ДОЛЖНЫ учитываться</a:t>
            </a:r>
            <a:r>
              <a:rPr lang="ru-RU" sz="2800" dirty="0" smtClean="0"/>
              <a:t> результаты:</a:t>
            </a:r>
          </a:p>
          <a:p>
            <a:pPr marL="0" indent="0">
              <a:buNone/>
            </a:pPr>
            <a:endParaRPr lang="ru-RU" sz="800" dirty="0" smtClean="0"/>
          </a:p>
          <a:p>
            <a:pPr>
              <a:buFontTx/>
              <a:buChar char="-"/>
            </a:pPr>
            <a:r>
              <a:rPr lang="ru-RU" sz="2800" dirty="0" smtClean="0"/>
              <a:t>производственного контроля</a:t>
            </a:r>
          </a:p>
          <a:p>
            <a:pPr>
              <a:buFontTx/>
              <a:buChar char="-"/>
            </a:pPr>
            <a:r>
              <a:rPr lang="ru-RU" sz="2800" dirty="0" smtClean="0"/>
              <a:t>Госсанэпиднадзора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https://e7.pngegg.com/pngimages/691/876/png-clipart-green-chemistry-laboratory-flasks-beaker-computer-icons-potion-icon-miscellaneous-laborator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"/>
            <a:ext cx="3851919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6369550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9001">
              <a:srgbClr val="99CCFF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353425" cy="863600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chemeClr val="tx1"/>
                </a:solidFill>
              </a:rPr>
              <a:t>Федеральный закон от № 52-ФЗ (ст.11)</a:t>
            </a:r>
            <a:endParaRPr lang="ru-RU" altLang="ru-RU" sz="3200" dirty="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424862" cy="52768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   Обязанности ИП и юридических лиц</a:t>
            </a:r>
            <a:endParaRPr lang="ru-RU" b="1" i="1" dirty="0">
              <a:solidFill>
                <a:srgbClr val="0066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    </a:t>
            </a:r>
          </a:p>
          <a:p>
            <a:pPr eaLnBrk="1" hangingPunct="1">
              <a:buFontTx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</a:t>
            </a:r>
            <a:r>
              <a:rPr lang="ru-RU" sz="2600" dirty="0" smtClean="0"/>
              <a:t>осуществлять </a:t>
            </a:r>
            <a:r>
              <a:rPr lang="ru-RU" sz="2600" b="1" dirty="0" smtClean="0"/>
              <a:t>производственный контроль</a:t>
            </a:r>
            <a:r>
              <a:rPr lang="ru-RU" sz="2600" dirty="0" smtClean="0"/>
              <a:t>, </a:t>
            </a:r>
          </a:p>
          <a:p>
            <a:pPr eaLnBrk="1" hangingPunct="1">
              <a:buFontTx/>
              <a:buNone/>
              <a:defRPr/>
            </a:pPr>
            <a:r>
              <a:rPr lang="ru-RU" sz="2600" dirty="0"/>
              <a:t> </a:t>
            </a:r>
            <a:r>
              <a:rPr lang="ru-RU" sz="2600" dirty="0" smtClean="0"/>
              <a:t>                 в т.ч. посредством проведения лабораторных </a:t>
            </a:r>
          </a:p>
          <a:p>
            <a:pPr eaLnBrk="1" hangingPunct="1">
              <a:buFontTx/>
              <a:buNone/>
              <a:defRPr/>
            </a:pPr>
            <a:r>
              <a:rPr lang="ru-RU" sz="2600" dirty="0"/>
              <a:t> </a:t>
            </a:r>
            <a:r>
              <a:rPr lang="ru-RU" sz="2600" dirty="0" smtClean="0"/>
              <a:t>                 исследований и испытаний за соблюдением </a:t>
            </a:r>
          </a:p>
          <a:p>
            <a:pPr eaLnBrk="1" hangingPunct="1">
              <a:buFontTx/>
              <a:buNone/>
              <a:defRPr/>
            </a:pPr>
            <a:r>
              <a:rPr lang="ru-RU" sz="2600" dirty="0"/>
              <a:t> </a:t>
            </a:r>
            <a:r>
              <a:rPr lang="ru-RU" sz="2600" dirty="0" smtClean="0"/>
              <a:t>                 санитарно-эпидемиологических требований. </a:t>
            </a:r>
            <a:endParaRPr lang="ru-RU" sz="2600" dirty="0" smtClean="0">
              <a:solidFill>
                <a:srgbClr val="0066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     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              Функции надзора и контроля                             </a:t>
            </a:r>
          </a:p>
          <a:p>
            <a:pPr eaLnBrk="1" hangingPunct="1">
              <a:buFontTx/>
              <a:buNone/>
              <a:defRPr/>
            </a:pP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            осуществляет Роспотребнадзор!</a:t>
            </a:r>
          </a:p>
        </p:txBody>
      </p:sp>
      <p:sp>
        <p:nvSpPr>
          <p:cNvPr id="34820" name="Стрелка вправо 3"/>
          <p:cNvSpPr>
            <a:spLocks noChangeArrowheads="1"/>
          </p:cNvSpPr>
          <p:nvPr/>
        </p:nvSpPr>
        <p:spPr bwMode="auto">
          <a:xfrm>
            <a:off x="971550" y="2632075"/>
            <a:ext cx="977900" cy="360363"/>
          </a:xfrm>
          <a:prstGeom prst="rightArrow">
            <a:avLst>
              <a:gd name="adj1" fmla="val 50000"/>
              <a:gd name="adj2" fmla="val 49926"/>
            </a:avLst>
          </a:prstGeom>
          <a:solidFill>
            <a:schemeClr val="accent5">
              <a:lumMod val="50000"/>
            </a:schemeClr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79856415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9001">
              <a:srgbClr val="99CCFF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353425" cy="863600"/>
          </a:xfrm>
        </p:spPr>
        <p:txBody>
          <a:bodyPr/>
          <a:lstStyle/>
          <a:p>
            <a:pPr eaLnBrk="1" hangingPunct="1"/>
            <a:r>
              <a:rPr lang="ru-RU" altLang="ru-RU" sz="3200" b="1" dirty="0" smtClean="0"/>
              <a:t>Санитарные правила СП 1.1.1058-01 </a:t>
            </a:r>
            <a:endParaRPr lang="ru-RU" altLang="ru-RU" sz="3200" b="1" dirty="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052513"/>
            <a:ext cx="8424862" cy="54927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   </a:t>
            </a:r>
            <a:r>
              <a:rPr lang="ru-RU" dirty="0" smtClean="0"/>
              <a:t>    </a:t>
            </a:r>
            <a:r>
              <a:rPr lang="ru-RU" sz="2800" b="1" dirty="0" smtClean="0"/>
              <a:t>Объекты </a:t>
            </a:r>
            <a:r>
              <a:rPr lang="ru-RU" sz="2800" dirty="0"/>
              <a:t>производственного </a:t>
            </a:r>
            <a:r>
              <a:rPr lang="ru-RU" sz="2800" dirty="0" smtClean="0"/>
              <a:t>контроля:</a:t>
            </a:r>
          </a:p>
          <a:p>
            <a:pPr eaLnBrk="1" hangingPunct="1">
              <a:buFontTx/>
              <a:buNone/>
              <a:defRPr/>
            </a:pPr>
            <a:r>
              <a:rPr lang="ru-RU" sz="2800" dirty="0" smtClean="0"/>
              <a:t>            производственные</a:t>
            </a:r>
            <a:r>
              <a:rPr lang="ru-RU" sz="2800" dirty="0"/>
              <a:t>, общественные помещения, здания, </a:t>
            </a:r>
            <a:r>
              <a:rPr lang="ru-RU" sz="2800" dirty="0" smtClean="0"/>
              <a:t>сооружения</a:t>
            </a:r>
          </a:p>
          <a:p>
            <a:pPr eaLnBrk="1" hangingPunct="1">
              <a:buFontTx/>
              <a:buNone/>
              <a:defRPr/>
            </a:pPr>
            <a:r>
              <a:rPr lang="ru-RU" sz="2800" dirty="0" smtClean="0"/>
              <a:t>            санитарно-защитные </a:t>
            </a:r>
            <a:r>
              <a:rPr lang="ru-RU" sz="2800" dirty="0"/>
              <a:t>зоны, зоны санитарной </a:t>
            </a:r>
            <a:r>
              <a:rPr lang="ru-RU" sz="2800" dirty="0" smtClean="0"/>
              <a:t>охраны</a:t>
            </a:r>
          </a:p>
          <a:p>
            <a:pPr eaLnBrk="1" hangingPunct="1">
              <a:buFontTx/>
              <a:buNone/>
              <a:defRPr/>
            </a:pPr>
            <a:r>
              <a:rPr lang="ru-RU" sz="2800" dirty="0"/>
              <a:t> </a:t>
            </a:r>
            <a:r>
              <a:rPr lang="ru-RU" sz="2800" dirty="0" smtClean="0"/>
              <a:t>           оборудование</a:t>
            </a:r>
          </a:p>
          <a:p>
            <a:pPr eaLnBrk="1" hangingPunct="1">
              <a:buFontTx/>
              <a:buNone/>
              <a:defRPr/>
            </a:pPr>
            <a:r>
              <a:rPr lang="ru-RU" sz="2800" dirty="0"/>
              <a:t> </a:t>
            </a:r>
            <a:r>
              <a:rPr lang="ru-RU" sz="2800" dirty="0" smtClean="0"/>
              <a:t>           транспорт </a:t>
            </a:r>
          </a:p>
          <a:p>
            <a:pPr eaLnBrk="1" hangingPunct="1">
              <a:buFontTx/>
              <a:buNone/>
              <a:defRPr/>
            </a:pPr>
            <a:r>
              <a:rPr lang="ru-RU" sz="2800" dirty="0"/>
              <a:t> </a:t>
            </a:r>
            <a:r>
              <a:rPr lang="ru-RU" sz="2800" dirty="0" smtClean="0"/>
              <a:t>           техоборудование</a:t>
            </a:r>
            <a:r>
              <a:rPr lang="ru-RU" sz="2800" dirty="0"/>
              <a:t>, </a:t>
            </a:r>
            <a:r>
              <a:rPr lang="ru-RU" sz="2800" dirty="0" smtClean="0"/>
              <a:t>техпроцессы </a:t>
            </a:r>
          </a:p>
          <a:p>
            <a:pPr eaLnBrk="1" hangingPunct="1">
              <a:buFontTx/>
              <a:buNone/>
              <a:defRPr/>
            </a:pPr>
            <a:r>
              <a:rPr lang="ru-RU" sz="2800" dirty="0"/>
              <a:t> </a:t>
            </a:r>
            <a:r>
              <a:rPr lang="ru-RU" sz="2800" dirty="0" smtClean="0"/>
              <a:t>           рабочие места</a:t>
            </a:r>
          </a:p>
          <a:p>
            <a:pPr eaLnBrk="1" hangingPunct="1">
              <a:buFontTx/>
              <a:buNone/>
              <a:defRPr/>
            </a:pPr>
            <a:r>
              <a:rPr lang="ru-RU" sz="2800" dirty="0"/>
              <a:t> </a:t>
            </a:r>
            <a:r>
              <a:rPr lang="ru-RU" sz="2800" dirty="0" smtClean="0"/>
              <a:t>           сырье</a:t>
            </a:r>
            <a:r>
              <a:rPr lang="ru-RU" sz="2800" dirty="0"/>
              <a:t>, полуфабрикаты, готовая продукция, </a:t>
            </a:r>
            <a:endParaRPr lang="ru-RU" sz="2800" dirty="0" smtClean="0"/>
          </a:p>
          <a:p>
            <a:pPr eaLnBrk="1" hangingPunct="1">
              <a:buFontTx/>
              <a:buNone/>
              <a:defRPr/>
            </a:pPr>
            <a:r>
              <a:rPr lang="ru-RU" sz="2800" dirty="0"/>
              <a:t> </a:t>
            </a:r>
            <a:r>
              <a:rPr lang="ru-RU" sz="2800" dirty="0" smtClean="0"/>
              <a:t>           отходы </a:t>
            </a:r>
            <a:r>
              <a:rPr lang="ru-RU" sz="2800" dirty="0"/>
              <a:t>производства и потребления.</a:t>
            </a:r>
          </a:p>
          <a:p>
            <a:pPr eaLnBrk="1" hangingPunct="1">
              <a:buFontTx/>
              <a:buNone/>
              <a:defRPr/>
            </a:pPr>
            <a:endParaRPr lang="ru-RU" dirty="0" smtClean="0">
              <a:solidFill>
                <a:srgbClr val="006600"/>
              </a:solidFill>
            </a:endParaRPr>
          </a:p>
        </p:txBody>
      </p:sp>
      <p:sp>
        <p:nvSpPr>
          <p:cNvPr id="35844" name="Стрелка вправо 3"/>
          <p:cNvSpPr>
            <a:spLocks noChangeArrowheads="1"/>
          </p:cNvSpPr>
          <p:nvPr/>
        </p:nvSpPr>
        <p:spPr bwMode="auto">
          <a:xfrm>
            <a:off x="534988" y="1808163"/>
            <a:ext cx="977900" cy="360362"/>
          </a:xfrm>
          <a:prstGeom prst="rightArrow">
            <a:avLst>
              <a:gd name="adj1" fmla="val 50000"/>
              <a:gd name="adj2" fmla="val 49926"/>
            </a:avLst>
          </a:prstGeom>
          <a:solidFill>
            <a:srgbClr val="387664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35845" name="Стрелка вправо 4"/>
          <p:cNvSpPr>
            <a:spLocks noChangeArrowheads="1"/>
          </p:cNvSpPr>
          <p:nvPr/>
        </p:nvSpPr>
        <p:spPr bwMode="auto">
          <a:xfrm>
            <a:off x="517525" y="2744788"/>
            <a:ext cx="979488" cy="360362"/>
          </a:xfrm>
          <a:prstGeom prst="rightArrow">
            <a:avLst>
              <a:gd name="adj1" fmla="val 50000"/>
              <a:gd name="adj2" fmla="val 50007"/>
            </a:avLst>
          </a:prstGeom>
          <a:solidFill>
            <a:srgbClr val="387664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35846" name="Стрелка вправо 5"/>
          <p:cNvSpPr>
            <a:spLocks noChangeArrowheads="1"/>
          </p:cNvSpPr>
          <p:nvPr/>
        </p:nvSpPr>
        <p:spPr bwMode="auto">
          <a:xfrm>
            <a:off x="517525" y="3659188"/>
            <a:ext cx="979488" cy="360362"/>
          </a:xfrm>
          <a:prstGeom prst="rightArrow">
            <a:avLst>
              <a:gd name="adj1" fmla="val 50000"/>
              <a:gd name="adj2" fmla="val 50007"/>
            </a:avLst>
          </a:prstGeom>
          <a:solidFill>
            <a:srgbClr val="387664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35847" name="Стрелка вправо 6"/>
          <p:cNvSpPr>
            <a:spLocks noChangeArrowheads="1"/>
          </p:cNvSpPr>
          <p:nvPr/>
        </p:nvSpPr>
        <p:spPr bwMode="auto">
          <a:xfrm>
            <a:off x="534988" y="4205288"/>
            <a:ext cx="977900" cy="358775"/>
          </a:xfrm>
          <a:prstGeom prst="rightArrow">
            <a:avLst>
              <a:gd name="adj1" fmla="val 50000"/>
              <a:gd name="adj2" fmla="val 50147"/>
            </a:avLst>
          </a:prstGeom>
          <a:solidFill>
            <a:srgbClr val="387664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35848" name="Стрелка вправо 7"/>
          <p:cNvSpPr>
            <a:spLocks noChangeArrowheads="1"/>
          </p:cNvSpPr>
          <p:nvPr/>
        </p:nvSpPr>
        <p:spPr bwMode="auto">
          <a:xfrm>
            <a:off x="517525" y="4668838"/>
            <a:ext cx="979488" cy="360362"/>
          </a:xfrm>
          <a:prstGeom prst="rightArrow">
            <a:avLst>
              <a:gd name="adj1" fmla="val 50000"/>
              <a:gd name="adj2" fmla="val 50007"/>
            </a:avLst>
          </a:prstGeom>
          <a:solidFill>
            <a:srgbClr val="387664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35849" name="Стрелка вправо 8"/>
          <p:cNvSpPr>
            <a:spLocks noChangeArrowheads="1"/>
          </p:cNvSpPr>
          <p:nvPr/>
        </p:nvSpPr>
        <p:spPr bwMode="auto">
          <a:xfrm>
            <a:off x="517525" y="5226050"/>
            <a:ext cx="979488" cy="358775"/>
          </a:xfrm>
          <a:prstGeom prst="rightArrow">
            <a:avLst>
              <a:gd name="adj1" fmla="val 50000"/>
              <a:gd name="adj2" fmla="val 50229"/>
            </a:avLst>
          </a:prstGeom>
          <a:solidFill>
            <a:srgbClr val="387664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35850" name="Стрелка вправо 9"/>
          <p:cNvSpPr>
            <a:spLocks noChangeArrowheads="1"/>
          </p:cNvSpPr>
          <p:nvPr/>
        </p:nvSpPr>
        <p:spPr bwMode="auto">
          <a:xfrm>
            <a:off x="534988" y="5697538"/>
            <a:ext cx="977900" cy="360362"/>
          </a:xfrm>
          <a:prstGeom prst="rightArrow">
            <a:avLst>
              <a:gd name="adj1" fmla="val 50000"/>
              <a:gd name="adj2" fmla="val 49926"/>
            </a:avLst>
          </a:prstGeom>
          <a:solidFill>
            <a:srgbClr val="387664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88833402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9001">
              <a:srgbClr val="7030A0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</a:t>
            </a:r>
            <a:r>
              <a:rPr lang="ru-RU" sz="3600" i="1" dirty="0" smtClean="0"/>
              <a:t>Зорким глазом     </a:t>
            </a:r>
            <a:br>
              <a:rPr lang="ru-RU" sz="3600" i="1" dirty="0" smtClean="0"/>
            </a:br>
            <a:r>
              <a:rPr lang="ru-RU" sz="3600" i="1" dirty="0"/>
              <a:t> </a:t>
            </a:r>
            <a:r>
              <a:rPr lang="ru-RU" sz="3600" i="1" dirty="0" smtClean="0"/>
              <a:t>                                специалиста по ОТ</a:t>
            </a: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Охрана  труда  –  это  компромисс  между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dirty="0" smtClean="0"/>
              <a:t>здоровьем работника,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спокойствием работодателя</a:t>
            </a:r>
          </a:p>
          <a:p>
            <a:pPr marL="0" indent="0">
              <a:buNone/>
            </a:pPr>
            <a:r>
              <a:rPr lang="ru-RU" dirty="0" smtClean="0"/>
              <a:t>                             и бюджетом организации!</a:t>
            </a:r>
            <a:endParaRPr lang="ru-RU" dirty="0"/>
          </a:p>
        </p:txBody>
      </p:sp>
      <p:pic>
        <p:nvPicPr>
          <p:cNvPr id="4100" name="Picture 4" descr="https://e7.pngegg.com/pngimages/136/667/png-clipart-vending-machines-business-others-angle-innov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3847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822496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9001">
              <a:srgbClr val="7030A0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</a:t>
            </a:r>
            <a:r>
              <a:rPr lang="ru-RU" sz="3600" i="1" dirty="0" smtClean="0"/>
              <a:t>Зорким глазом     </a:t>
            </a:r>
            <a:br>
              <a:rPr lang="ru-RU" sz="3600" i="1" dirty="0" smtClean="0"/>
            </a:br>
            <a:r>
              <a:rPr lang="ru-RU" sz="3600" i="1" dirty="0"/>
              <a:t> </a:t>
            </a:r>
            <a:r>
              <a:rPr lang="ru-RU" sz="3600" i="1" dirty="0" smtClean="0"/>
              <a:t>                                специалиста по ОТ</a:t>
            </a: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   Охрана  труда  –  это  титан Прометей,</a:t>
            </a:r>
          </a:p>
          <a:p>
            <a:pPr marL="0" indent="0" algn="ctr">
              <a:buNone/>
            </a:pPr>
            <a:endParaRPr lang="ru-RU" sz="800" dirty="0" smtClean="0"/>
          </a:p>
          <a:p>
            <a:pPr marL="0" indent="0" algn="ctr">
              <a:buNone/>
            </a:pPr>
            <a:r>
              <a:rPr lang="ru-RU" dirty="0" smtClean="0"/>
              <a:t>имя которого означает</a:t>
            </a:r>
          </a:p>
          <a:p>
            <a:pPr marL="0" indent="0" algn="ctr">
              <a:buNone/>
            </a:pPr>
            <a:endParaRPr lang="ru-RU" sz="800" dirty="0" smtClean="0"/>
          </a:p>
          <a:p>
            <a:pPr marL="0" indent="0" algn="ctr">
              <a:buNone/>
            </a:pPr>
            <a:r>
              <a:rPr lang="ru-RU" dirty="0" smtClean="0"/>
              <a:t>«мыслящий прежде»!</a:t>
            </a:r>
            <a:endParaRPr lang="ru-RU" dirty="0"/>
          </a:p>
        </p:txBody>
      </p:sp>
      <p:pic>
        <p:nvPicPr>
          <p:cNvPr id="4100" name="Picture 4" descr="https://e7.pngegg.com/pngimages/136/667/png-clipart-vending-machines-business-others-angle-innov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3847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269909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8850" name="Picture 2" descr="http://images.myshared.ru/7/839924/slide_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58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58363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9001">
              <a:srgbClr val="99CCFF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176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ВНИМАНИЕ!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4968552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ru-RU" sz="11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ru-RU" dirty="0" smtClean="0"/>
              <a:t>В карте СОУТ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 smtClean="0"/>
              <a:t>отражаются гарантии и компенсации,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 smtClean="0"/>
              <a:t>назначаемые </a:t>
            </a:r>
            <a:r>
              <a:rPr lang="ru-RU" b="1" dirty="0" smtClean="0"/>
              <a:t>ИСКЛЮЧИТЕЛЬНО</a:t>
            </a:r>
            <a:r>
              <a:rPr lang="ru-RU" dirty="0" smtClean="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 smtClean="0"/>
              <a:t>за работу во вредных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 smtClean="0"/>
              <a:t>условиях труда!</a:t>
            </a:r>
            <a:endParaRPr lang="ru-RU" dirty="0"/>
          </a:p>
        </p:txBody>
      </p:sp>
      <p:pic>
        <p:nvPicPr>
          <p:cNvPr id="1026" name="Picture 2" descr="https://soc.volganet.ru/upload/iblock/17d/v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45023"/>
            <a:ext cx="3419872" cy="32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198147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9001">
              <a:srgbClr val="99CCFF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176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ВНИМАНИЕ!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4968552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ru-RU" sz="11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ru-RU" dirty="0" smtClean="0"/>
              <a:t>                  Дополнительные страховые тарифы                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 smtClean="0"/>
              <a:t>            в Пенсионный Фонд РФ на работников,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 smtClean="0"/>
              <a:t>                   НЕ являющимися «списочниками»,                                  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        </a:t>
            </a:r>
          </a:p>
          <a:p>
            <a:pPr marL="0" indent="0" algn="r">
              <a:spcBef>
                <a:spcPts val="600"/>
              </a:spcBef>
              <a:buNone/>
            </a:pPr>
            <a:r>
              <a:rPr lang="ru-RU" dirty="0" smtClean="0"/>
              <a:t>                   </a:t>
            </a:r>
            <a:r>
              <a:rPr lang="ru-RU" sz="2800" b="1" dirty="0" smtClean="0"/>
              <a:t>НЕ ОТЧИСЛЯЮТСЯ!</a:t>
            </a:r>
            <a:endParaRPr lang="ru-RU" sz="2800" b="1" dirty="0"/>
          </a:p>
        </p:txBody>
      </p:sp>
      <p:pic>
        <p:nvPicPr>
          <p:cNvPr id="2050" name="Picture 2" descr="http://chernomorskoe-rk.ru/wp-content/uploads/2017/12/2fbc876347a74d4ad05a5aec9cc6eeba_XL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149080"/>
            <a:ext cx="4499992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797223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9001">
              <a:schemeClr val="bg1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176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ВНИМАНИЕ!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4968552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ru-RU" sz="1100" dirty="0" smtClean="0"/>
          </a:p>
          <a:p>
            <a:pPr marL="0" indent="0" algn="ctr">
              <a:spcBef>
                <a:spcPts val="600"/>
              </a:spcBef>
              <a:buNone/>
            </a:pPr>
            <a:r>
              <a:rPr lang="ru-RU" b="1" dirty="0" smtClean="0"/>
              <a:t>01.01.2021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2800" b="1" dirty="0" smtClean="0"/>
              <a:t>вступили в силу НОВЫЕ документы,       касающиеся ОГРАНИЧЕНИЯ труда</a:t>
            </a:r>
          </a:p>
          <a:p>
            <a:pPr marL="0" indent="0">
              <a:spcBef>
                <a:spcPts val="600"/>
              </a:spcBef>
              <a:buNone/>
            </a:pPr>
            <a:endParaRPr lang="ru-RU" sz="2800" b="1" dirty="0"/>
          </a:p>
          <a:p>
            <a:pPr marL="0" indent="0">
              <a:spcBef>
                <a:spcPts val="600"/>
              </a:spcBef>
              <a:buNone/>
            </a:pPr>
            <a:r>
              <a:rPr lang="ru-RU" sz="2800" b="1" dirty="0" smtClean="0"/>
              <a:t>                    лиц моложе 18 лет</a:t>
            </a:r>
          </a:p>
          <a:p>
            <a:pPr marL="0" indent="0">
              <a:spcBef>
                <a:spcPts val="600"/>
              </a:spcBef>
              <a:buNone/>
            </a:pPr>
            <a:endParaRPr lang="ru-RU" sz="2800" b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                женщин</a:t>
            </a:r>
          </a:p>
          <a:p>
            <a:pPr marL="0" indent="0">
              <a:spcBef>
                <a:spcPts val="600"/>
              </a:spcBef>
              <a:buNone/>
            </a:pPr>
            <a:endParaRPr lang="ru-RU" sz="2800" b="1" dirty="0"/>
          </a:p>
          <a:p>
            <a:pPr marL="0" indent="0">
              <a:spcBef>
                <a:spcPts val="600"/>
              </a:spcBef>
              <a:buNone/>
            </a:pPr>
            <a:r>
              <a:rPr lang="ru-RU" sz="2800" b="1" dirty="0" smtClean="0"/>
              <a:t>                    инвалидов</a:t>
            </a:r>
            <a:endParaRPr lang="ru-RU" sz="2800" b="1" dirty="0"/>
          </a:p>
        </p:txBody>
      </p:sp>
      <p:pic>
        <p:nvPicPr>
          <p:cNvPr id="3074" name="Picture 2" descr="https://free-images.com/or/e464/chick_tick_done_si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665" y="3573016"/>
            <a:ext cx="864095" cy="66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free-images.com/or/e464/chick_tick_done_si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696" y="4659792"/>
            <a:ext cx="864095" cy="66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free-images.com/or/e464/chick_tick_done_si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696" y="5688228"/>
            <a:ext cx="864095" cy="66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020193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353425" cy="863600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chemeClr val="tx1"/>
                </a:solidFill>
              </a:rPr>
              <a:t>Федеральный закон №426-ФЗ</a:t>
            </a:r>
            <a:endParaRPr lang="ru-RU" altLang="ru-RU" sz="3600" dirty="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424862" cy="48990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dirty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Статья 8 </a:t>
            </a:r>
          </a:p>
          <a:p>
            <a:pPr marL="0" indent="0">
              <a:buFontTx/>
              <a:buNone/>
              <a:defRPr/>
            </a:pPr>
            <a:r>
              <a:rPr lang="ru-RU" b="1" dirty="0" smtClean="0"/>
              <a:t>                 Отчет</a:t>
            </a:r>
            <a:r>
              <a:rPr lang="ru-RU" dirty="0" smtClean="0"/>
              <a:t> </a:t>
            </a:r>
            <a:r>
              <a:rPr lang="ru-RU" dirty="0"/>
              <a:t>о проведении </a:t>
            </a:r>
            <a:r>
              <a:rPr lang="ru-RU" dirty="0" smtClean="0"/>
              <a:t>СОУТ </a:t>
            </a:r>
          </a:p>
          <a:p>
            <a:pPr marL="0" indent="0">
              <a:buFontTx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подписывается </a:t>
            </a:r>
            <a:r>
              <a:rPr lang="ru-RU" dirty="0"/>
              <a:t>всеми членами комиссии </a:t>
            </a:r>
            <a:r>
              <a:rPr lang="ru-RU" dirty="0" smtClean="0"/>
              <a:t>              </a:t>
            </a:r>
          </a:p>
          <a:p>
            <a:pPr marL="0" indent="0">
              <a:buFontTx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и </a:t>
            </a:r>
            <a:r>
              <a:rPr lang="ru-RU" dirty="0"/>
              <a:t>утверждается председателем комиссии </a:t>
            </a:r>
            <a:r>
              <a:rPr lang="ru-RU" dirty="0" smtClean="0"/>
              <a:t> </a:t>
            </a:r>
          </a:p>
          <a:p>
            <a:pPr marL="0" indent="0" algn="ctr">
              <a:buFontTx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в </a:t>
            </a:r>
            <a:r>
              <a:rPr lang="ru-RU" dirty="0"/>
              <a:t>срок </a:t>
            </a:r>
            <a:endParaRPr lang="ru-RU" dirty="0" smtClean="0"/>
          </a:p>
          <a:p>
            <a:pPr marL="0" indent="0">
              <a:buFontTx/>
              <a:buNone/>
              <a:defRPr/>
            </a:pPr>
            <a:r>
              <a:rPr lang="ru-RU" b="1" dirty="0"/>
              <a:t> </a:t>
            </a:r>
            <a:r>
              <a:rPr lang="ru-RU" b="1" dirty="0" smtClean="0"/>
              <a:t>    НЕ ПОЗДНЕЕ, </a:t>
            </a:r>
            <a:r>
              <a:rPr lang="ru-RU" dirty="0" smtClean="0"/>
              <a:t>чем </a:t>
            </a:r>
            <a:r>
              <a:rPr lang="ru-RU" b="1" u="sng" dirty="0" smtClean="0"/>
              <a:t>30 календарных дней </a:t>
            </a:r>
          </a:p>
          <a:p>
            <a:pPr marL="0" indent="0">
              <a:buFontTx/>
              <a:buNone/>
              <a:defRPr/>
            </a:pPr>
            <a:r>
              <a:rPr lang="ru-RU" dirty="0" smtClean="0"/>
              <a:t>     со </a:t>
            </a:r>
            <a:r>
              <a:rPr lang="ru-RU" dirty="0"/>
              <a:t>дня его направления </a:t>
            </a:r>
            <a:r>
              <a:rPr lang="ru-RU" dirty="0" smtClean="0"/>
              <a:t>организацией</a:t>
            </a:r>
            <a:r>
              <a:rPr lang="ru-RU" dirty="0"/>
              <a:t>, </a:t>
            </a:r>
            <a:r>
              <a:rPr lang="ru-RU" dirty="0" smtClean="0"/>
              <a:t>   </a:t>
            </a:r>
          </a:p>
          <a:p>
            <a:pPr marL="0" indent="0">
              <a:buFontTx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проводящей СОУТ. </a:t>
            </a:r>
            <a:endParaRPr lang="ru-RU" dirty="0"/>
          </a:p>
          <a:p>
            <a:pPr eaLnBrk="1" hangingPunct="1">
              <a:buFontTx/>
              <a:buNone/>
              <a:defRPr/>
            </a:pPr>
            <a:endParaRPr lang="ru-RU" u="sng" dirty="0"/>
          </a:p>
          <a:p>
            <a:pPr algn="ctr" eaLnBrk="1" hangingPunct="1">
              <a:buFontTx/>
              <a:buNone/>
              <a:defRPr/>
            </a:pPr>
            <a:endParaRPr lang="ru-RU" b="1" i="1" dirty="0" smtClean="0"/>
          </a:p>
          <a:p>
            <a:pPr eaLnBrk="1" hangingPunct="1">
              <a:buFontTx/>
              <a:buNone/>
              <a:defRPr/>
            </a:pPr>
            <a:endParaRPr lang="ru-RU" dirty="0" smtClean="0"/>
          </a:p>
          <a:p>
            <a:pPr eaLnBrk="1" hangingPunct="1">
              <a:buFontTx/>
              <a:buNone/>
              <a:defRPr/>
            </a:pPr>
            <a:endParaRPr lang="ru-RU" dirty="0" smtClean="0"/>
          </a:p>
        </p:txBody>
      </p:sp>
      <p:sp>
        <p:nvSpPr>
          <p:cNvPr id="16388" name="Стрелка вправо 1"/>
          <p:cNvSpPr>
            <a:spLocks noChangeArrowheads="1"/>
          </p:cNvSpPr>
          <p:nvPr/>
        </p:nvSpPr>
        <p:spPr bwMode="auto">
          <a:xfrm>
            <a:off x="657225" y="1916113"/>
            <a:ext cx="977900" cy="360362"/>
          </a:xfrm>
          <a:prstGeom prst="rightArrow">
            <a:avLst>
              <a:gd name="adj1" fmla="val 50000"/>
              <a:gd name="adj2" fmla="val 49926"/>
            </a:avLst>
          </a:prstGeom>
          <a:solidFill>
            <a:srgbClr val="7030A0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dirty="0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353425" cy="863600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chemeClr val="tx1"/>
                </a:solidFill>
              </a:rPr>
              <a:t>Федеральный закон №426-ФЗ</a:t>
            </a:r>
            <a:endParaRPr lang="ru-RU" altLang="ru-RU" sz="3600" dirty="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424862" cy="48990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dirty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Статья 18 </a:t>
            </a:r>
          </a:p>
          <a:p>
            <a:pPr marL="0" indent="0">
              <a:buFontTx/>
              <a:buNone/>
              <a:defRPr/>
            </a:pPr>
            <a:r>
              <a:rPr lang="ru-RU" u="sng" dirty="0"/>
              <a:t>Организация, проводящая </a:t>
            </a:r>
            <a:r>
              <a:rPr lang="ru-RU" u="sng" dirty="0" smtClean="0"/>
              <a:t>СОУТ:</a:t>
            </a:r>
          </a:p>
          <a:p>
            <a:pPr marL="0" indent="0">
              <a:buFontTx/>
              <a:buNone/>
              <a:defRPr/>
            </a:pPr>
            <a:endParaRPr lang="ru-RU" sz="2000" u="sng" dirty="0" smtClean="0"/>
          </a:p>
          <a:p>
            <a:pPr marL="0" indent="0">
              <a:buFontTx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</a:t>
            </a:r>
            <a:r>
              <a:rPr lang="ru-RU" dirty="0"/>
              <a:t>в течение </a:t>
            </a:r>
            <a:r>
              <a:rPr lang="ru-RU" b="1" dirty="0" smtClean="0"/>
              <a:t>10 </a:t>
            </a:r>
            <a:r>
              <a:rPr lang="ru-RU" b="1" dirty="0"/>
              <a:t>рабочих дней </a:t>
            </a:r>
            <a:r>
              <a:rPr lang="ru-RU" dirty="0"/>
              <a:t>со дня утверждения отчета </a:t>
            </a:r>
            <a:r>
              <a:rPr lang="ru-RU" b="1" dirty="0" smtClean="0"/>
              <a:t>передает</a:t>
            </a:r>
            <a:r>
              <a:rPr lang="ru-RU" dirty="0" smtClean="0"/>
              <a:t> во ФГИС сведения о проведении СОУТ;</a:t>
            </a:r>
          </a:p>
          <a:p>
            <a:pPr marL="0" indent="0">
              <a:buFontTx/>
              <a:buNone/>
              <a:defRPr/>
            </a:pPr>
            <a:r>
              <a:rPr lang="ru-RU" dirty="0" smtClean="0"/>
              <a:t>            в течение </a:t>
            </a:r>
            <a:r>
              <a:rPr lang="ru-RU" b="1" dirty="0" smtClean="0"/>
              <a:t>3 рабочих дней </a:t>
            </a:r>
            <a:r>
              <a:rPr lang="ru-RU" dirty="0" smtClean="0"/>
              <a:t>со дня внесения информации во ФГИС              </a:t>
            </a:r>
            <a:r>
              <a:rPr lang="ru-RU" b="1" dirty="0" smtClean="0"/>
              <a:t>уведомляет</a:t>
            </a:r>
            <a:r>
              <a:rPr lang="ru-RU" dirty="0" smtClean="0"/>
              <a:t>  об этом работодателя.</a:t>
            </a:r>
          </a:p>
          <a:p>
            <a:pPr eaLnBrk="1" hangingPunct="1">
              <a:buFontTx/>
              <a:buNone/>
              <a:defRPr/>
            </a:pPr>
            <a:endParaRPr lang="ru-RU" u="sng" dirty="0"/>
          </a:p>
          <a:p>
            <a:pPr algn="ctr" eaLnBrk="1" hangingPunct="1">
              <a:buFontTx/>
              <a:buNone/>
              <a:defRPr/>
            </a:pPr>
            <a:endParaRPr lang="ru-RU" b="1" i="1" dirty="0" smtClean="0"/>
          </a:p>
          <a:p>
            <a:pPr eaLnBrk="1" hangingPunct="1">
              <a:buFontTx/>
              <a:buNone/>
              <a:defRPr/>
            </a:pPr>
            <a:endParaRPr lang="ru-RU" dirty="0" smtClean="0"/>
          </a:p>
          <a:p>
            <a:pPr eaLnBrk="1" hangingPunct="1">
              <a:buFontTx/>
              <a:buNone/>
              <a:defRPr/>
            </a:pPr>
            <a:endParaRPr lang="ru-RU" dirty="0" smtClean="0"/>
          </a:p>
        </p:txBody>
      </p:sp>
      <p:sp>
        <p:nvSpPr>
          <p:cNvPr id="20484" name="Стрелка вправо 1"/>
          <p:cNvSpPr>
            <a:spLocks noChangeArrowheads="1"/>
          </p:cNvSpPr>
          <p:nvPr/>
        </p:nvSpPr>
        <p:spPr bwMode="auto">
          <a:xfrm>
            <a:off x="546100" y="2889250"/>
            <a:ext cx="979488" cy="360363"/>
          </a:xfrm>
          <a:prstGeom prst="rightArrow">
            <a:avLst>
              <a:gd name="adj1" fmla="val 50000"/>
              <a:gd name="adj2" fmla="val 50007"/>
            </a:avLst>
          </a:prstGeom>
          <a:solidFill>
            <a:srgbClr val="7030A0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dirty="0"/>
          </a:p>
        </p:txBody>
      </p:sp>
      <p:sp>
        <p:nvSpPr>
          <p:cNvPr id="20485" name="Стрелка вправо 4"/>
          <p:cNvSpPr>
            <a:spLocks noChangeArrowheads="1"/>
          </p:cNvSpPr>
          <p:nvPr/>
        </p:nvSpPr>
        <p:spPr bwMode="auto">
          <a:xfrm>
            <a:off x="552450" y="4456113"/>
            <a:ext cx="977900" cy="360362"/>
          </a:xfrm>
          <a:prstGeom prst="rightArrow">
            <a:avLst>
              <a:gd name="adj1" fmla="val 50000"/>
              <a:gd name="adj2" fmla="val 49926"/>
            </a:avLst>
          </a:prstGeom>
          <a:solidFill>
            <a:srgbClr val="7030A0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dirty="0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353425" cy="863600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chemeClr val="tx1"/>
                </a:solidFill>
              </a:rPr>
              <a:t>Федеральный закон №426-ФЗ</a:t>
            </a:r>
            <a:endParaRPr lang="ru-RU" altLang="ru-RU" sz="3600" dirty="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8281987" cy="4683125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dirty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Статья 7 </a:t>
            </a:r>
          </a:p>
          <a:p>
            <a:pPr eaLnBrk="1" hangingPunct="1">
              <a:buFontTx/>
              <a:buNone/>
              <a:defRPr/>
            </a:pPr>
            <a:endParaRPr lang="ru-RU" sz="1200" u="sng" dirty="0" smtClean="0"/>
          </a:p>
          <a:p>
            <a:pPr eaLnBrk="1" hangingPunct="1">
              <a:buFontTx/>
              <a:buNone/>
              <a:defRPr/>
            </a:pPr>
            <a:endParaRPr lang="ru-RU" sz="1200" u="sng" dirty="0" smtClean="0"/>
          </a:p>
          <a:p>
            <a:pPr marL="0" indent="0">
              <a:buFontTx/>
              <a:buNone/>
              <a:defRPr/>
            </a:pPr>
            <a:r>
              <a:rPr lang="ru-RU" dirty="0" smtClean="0"/>
              <a:t>              Результаты </a:t>
            </a:r>
            <a:r>
              <a:rPr lang="ru-RU" dirty="0"/>
              <a:t>проведения </a:t>
            </a:r>
            <a:r>
              <a:rPr lang="ru-RU" dirty="0" smtClean="0"/>
              <a:t>СОУТ                         </a:t>
            </a:r>
          </a:p>
          <a:p>
            <a:pPr marL="0" indent="0">
              <a:buFontTx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могут применяться при условии, если </a:t>
            </a:r>
          </a:p>
          <a:p>
            <a:pPr marL="0" indent="0">
              <a:buFontTx/>
              <a:buNone/>
              <a:defRPr/>
            </a:pPr>
            <a:r>
              <a:rPr lang="ru-RU" b="1" dirty="0"/>
              <a:t> </a:t>
            </a:r>
            <a:r>
              <a:rPr lang="ru-RU" b="1" dirty="0" smtClean="0"/>
              <a:t>             сведения о них внесены во ФГИС!</a:t>
            </a:r>
            <a:endParaRPr lang="ru-RU" dirty="0" smtClean="0"/>
          </a:p>
          <a:p>
            <a:pPr marL="0" indent="0">
              <a:buFontTx/>
              <a:buNone/>
              <a:defRPr/>
            </a:pPr>
            <a:r>
              <a:rPr lang="ru-RU" dirty="0" smtClean="0"/>
              <a:t>               Срок действия материалов СОУТ </a:t>
            </a:r>
          </a:p>
          <a:p>
            <a:pPr marL="0" indent="0">
              <a:buFontTx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исчисляется со дня внесения  </a:t>
            </a:r>
          </a:p>
          <a:p>
            <a:pPr marL="0" indent="0">
              <a:buFontTx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сведений во ФГИС!                         </a:t>
            </a:r>
            <a:endParaRPr lang="ru-RU" b="1" i="1" dirty="0" smtClean="0"/>
          </a:p>
          <a:p>
            <a:pPr eaLnBrk="1" hangingPunct="1">
              <a:buFontTx/>
              <a:buNone/>
              <a:defRPr/>
            </a:pPr>
            <a:endParaRPr lang="ru-RU" dirty="0" smtClean="0"/>
          </a:p>
          <a:p>
            <a:pPr eaLnBrk="1" hangingPunct="1">
              <a:buFontTx/>
              <a:buNone/>
              <a:defRPr/>
            </a:pPr>
            <a:endParaRPr lang="ru-RU" dirty="0" smtClean="0"/>
          </a:p>
        </p:txBody>
      </p:sp>
      <p:sp>
        <p:nvSpPr>
          <p:cNvPr id="17412" name="Стрелка вправо 1"/>
          <p:cNvSpPr>
            <a:spLocks noChangeArrowheads="1"/>
          </p:cNvSpPr>
          <p:nvPr/>
        </p:nvSpPr>
        <p:spPr bwMode="auto">
          <a:xfrm>
            <a:off x="755650" y="2528888"/>
            <a:ext cx="977900" cy="360362"/>
          </a:xfrm>
          <a:prstGeom prst="rightArrow">
            <a:avLst>
              <a:gd name="adj1" fmla="val 50000"/>
              <a:gd name="adj2" fmla="val 49926"/>
            </a:avLst>
          </a:prstGeom>
          <a:solidFill>
            <a:srgbClr val="7030A0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dirty="0"/>
          </a:p>
        </p:txBody>
      </p:sp>
      <p:sp>
        <p:nvSpPr>
          <p:cNvPr id="5" name="Стрелка вправо 1"/>
          <p:cNvSpPr>
            <a:spLocks noChangeArrowheads="1"/>
          </p:cNvSpPr>
          <p:nvPr/>
        </p:nvSpPr>
        <p:spPr bwMode="auto">
          <a:xfrm>
            <a:off x="755650" y="4293096"/>
            <a:ext cx="977900" cy="360362"/>
          </a:xfrm>
          <a:prstGeom prst="rightArrow">
            <a:avLst>
              <a:gd name="adj1" fmla="val 50000"/>
              <a:gd name="adj2" fmla="val 49926"/>
            </a:avLst>
          </a:prstGeom>
          <a:solidFill>
            <a:srgbClr val="7030A0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dirty="0"/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9001">
              <a:schemeClr val="bg1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353425" cy="863600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chemeClr val="tx1"/>
                </a:solidFill>
              </a:rPr>
              <a:t>Федеральный закон №426-ФЗ</a:t>
            </a:r>
            <a:endParaRPr lang="ru-RU" altLang="ru-RU" sz="3600" dirty="0" smtClean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424862" cy="48990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altLang="ru-RU" dirty="0" smtClean="0"/>
              <a:t> </a:t>
            </a:r>
            <a:r>
              <a:rPr lang="ru-RU" altLang="ru-RU" b="1" dirty="0" smtClean="0">
                <a:solidFill>
                  <a:schemeClr val="accent5">
                    <a:lumMod val="25000"/>
                  </a:schemeClr>
                </a:solidFill>
              </a:rPr>
              <a:t>Статья 11 </a:t>
            </a:r>
            <a:r>
              <a:rPr lang="ru-RU" altLang="ru-RU" b="1" dirty="0" smtClean="0">
                <a:solidFill>
                  <a:srgbClr val="C00000"/>
                </a:solidFill>
              </a:rPr>
              <a:t>(с 2021 года)</a:t>
            </a:r>
          </a:p>
          <a:p>
            <a:pPr algn="ctr" eaLnBrk="1" hangingPunct="1">
              <a:buFontTx/>
              <a:buNone/>
              <a:defRPr/>
            </a:pPr>
            <a:endParaRPr lang="ru-RU" altLang="ru-RU" sz="1100" b="1" dirty="0" smtClean="0">
              <a:solidFill>
                <a:srgbClr val="7030A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ru-RU" altLang="ru-RU" dirty="0" smtClean="0"/>
              <a:t>                     Декларация соответствия УТ </a:t>
            </a:r>
          </a:p>
          <a:p>
            <a:pPr eaLnBrk="1" hangingPunct="1">
              <a:buFontTx/>
              <a:buNone/>
              <a:defRPr/>
            </a:pPr>
            <a:r>
              <a:rPr lang="ru-RU" altLang="ru-RU" dirty="0" smtClean="0"/>
              <a:t>                     требованиям ОТ бессрочна!                           </a:t>
            </a:r>
          </a:p>
          <a:p>
            <a:pPr eaLnBrk="1" hangingPunct="1">
              <a:buFontTx/>
              <a:buNone/>
              <a:defRPr/>
            </a:pPr>
            <a:r>
              <a:rPr lang="ru-RU" altLang="ru-RU" dirty="0" smtClean="0"/>
              <a:t>      </a:t>
            </a:r>
            <a:r>
              <a:rPr lang="ru-RU" altLang="ru-RU" dirty="0" smtClean="0">
                <a:solidFill>
                  <a:srgbClr val="C00000"/>
                </a:solidFill>
              </a:rPr>
              <a:t>Исключение!</a:t>
            </a:r>
            <a:endParaRPr lang="ru-RU" altLang="ru-RU" u="sng" dirty="0" smtClean="0">
              <a:solidFill>
                <a:srgbClr val="C000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altLang="ru-RU" dirty="0" smtClean="0"/>
              <a:t>      - несчастный случай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dirty="0" smtClean="0"/>
              <a:t>      - профессиональное заболевание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dirty="0" smtClean="0"/>
              <a:t>      - нарушение требований ОТ,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dirty="0"/>
              <a:t> </a:t>
            </a:r>
            <a:r>
              <a:rPr lang="ru-RU" altLang="ru-RU" dirty="0" smtClean="0"/>
              <a:t>     выявленное в ходе надзорной деятельности</a:t>
            </a:r>
          </a:p>
          <a:p>
            <a:pPr eaLnBrk="1" hangingPunct="1">
              <a:buFontTx/>
              <a:buNone/>
              <a:defRPr/>
            </a:pPr>
            <a:endParaRPr lang="ru-RU" altLang="ru-RU" dirty="0" smtClean="0"/>
          </a:p>
          <a:p>
            <a:pPr eaLnBrk="1" hangingPunct="1">
              <a:buFontTx/>
              <a:buNone/>
              <a:defRPr/>
            </a:pPr>
            <a:endParaRPr lang="ru-RU" altLang="ru-RU" dirty="0" smtClean="0"/>
          </a:p>
        </p:txBody>
      </p:sp>
      <p:sp>
        <p:nvSpPr>
          <p:cNvPr id="25604" name="Стрелка вправо 4"/>
          <p:cNvSpPr>
            <a:spLocks noChangeArrowheads="1"/>
          </p:cNvSpPr>
          <p:nvPr/>
        </p:nvSpPr>
        <p:spPr bwMode="auto">
          <a:xfrm>
            <a:off x="930275" y="2206625"/>
            <a:ext cx="979488" cy="358775"/>
          </a:xfrm>
          <a:prstGeom prst="rightArrow">
            <a:avLst>
              <a:gd name="adj1" fmla="val 50000"/>
              <a:gd name="adj2" fmla="val 50229"/>
            </a:avLst>
          </a:prstGeom>
          <a:solidFill>
            <a:srgbClr val="C00000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dirty="0"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9001">
              <a:schemeClr val="bg1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176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ВНИМАНИЕ!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4968552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endParaRPr lang="ru-RU" dirty="0" smtClean="0"/>
          </a:p>
          <a:p>
            <a:pPr marL="0" indent="0" algn="ctr">
              <a:spcBef>
                <a:spcPts val="600"/>
              </a:spcBef>
              <a:buNone/>
            </a:pPr>
            <a:endParaRPr lang="ru-RU" dirty="0" smtClean="0"/>
          </a:p>
          <a:p>
            <a:pPr marL="0" indent="0" algn="r">
              <a:spcBef>
                <a:spcPts val="60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                  Проект декларации </a:t>
            </a:r>
          </a:p>
          <a:p>
            <a:pPr marL="0" indent="0" algn="r">
              <a:spcBef>
                <a:spcPts val="600"/>
              </a:spcBef>
              <a:buNone/>
            </a:pPr>
            <a:r>
              <a:rPr lang="ru-RU" dirty="0" smtClean="0"/>
              <a:t>представляется </a:t>
            </a:r>
            <a:r>
              <a:rPr lang="ru-RU" u="sng" dirty="0" smtClean="0"/>
              <a:t>исключительно</a:t>
            </a:r>
          </a:p>
          <a:p>
            <a:pPr marL="0" indent="0" algn="r">
              <a:spcBef>
                <a:spcPts val="600"/>
              </a:spcBef>
              <a:buNone/>
            </a:pPr>
            <a:r>
              <a:rPr lang="ru-RU" b="1" dirty="0" smtClean="0"/>
              <a:t>аттестующей организацией</a:t>
            </a:r>
            <a:r>
              <a:rPr lang="ru-RU" dirty="0" smtClean="0"/>
              <a:t>!</a:t>
            </a:r>
          </a:p>
          <a:p>
            <a:pPr marL="0" indent="0" algn="ctr">
              <a:spcBef>
                <a:spcPts val="600"/>
              </a:spcBef>
              <a:buNone/>
            </a:pPr>
            <a:endParaRPr lang="ru-RU" dirty="0"/>
          </a:p>
        </p:txBody>
      </p:sp>
      <p:pic>
        <p:nvPicPr>
          <p:cNvPr id="5122" name="Picture 2" descr="https://img2.freepng.ru/20180324/tpq/kisspng-exclamation-mark-interjection-symbol-question-mark-attention-5ab65e2d4dcba7.89330519152190110131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3"/>
            <a:ext cx="302433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883453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720080"/>
          </a:xfrm>
        </p:spPr>
        <p:txBody>
          <a:bodyPr/>
          <a:lstStyle/>
          <a:p>
            <a:r>
              <a:rPr lang="ru-RU" dirty="0" smtClean="0"/>
              <a:t>Законодательная основа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32859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Конституция РФ (ст.37)</a:t>
            </a:r>
          </a:p>
          <a:p>
            <a:pPr marL="0" indent="0" algn="ctr">
              <a:buNone/>
            </a:pPr>
            <a:r>
              <a:rPr lang="ru-RU" sz="2800" b="1" dirty="0" smtClean="0"/>
              <a:t>Право</a:t>
            </a:r>
            <a:r>
              <a:rPr lang="ru-RU" sz="2800" dirty="0" smtClean="0"/>
              <a:t> работника на труд в условиях,                отвечающих требованиям безопасности.</a:t>
            </a:r>
          </a:p>
          <a:p>
            <a:pPr marL="0" indent="0">
              <a:buNone/>
            </a:pPr>
            <a:endParaRPr lang="ru-RU" sz="800" dirty="0"/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Трудовой кодекс РФ (ст.219)</a:t>
            </a:r>
          </a:p>
          <a:p>
            <a:pPr marL="0" indent="0" algn="ctr">
              <a:buNone/>
            </a:pPr>
            <a:r>
              <a:rPr lang="ru-RU" sz="2800" b="1" dirty="0" smtClean="0"/>
              <a:t>Право</a:t>
            </a:r>
            <a:r>
              <a:rPr lang="ru-RU" sz="2800" dirty="0" smtClean="0"/>
              <a:t> работника на получение достоверной информации </a:t>
            </a:r>
            <a:r>
              <a:rPr lang="ru-RU" sz="2800" b="1" dirty="0" smtClean="0"/>
              <a:t>ОБ УСЛОВИЯХ </a:t>
            </a:r>
            <a:r>
              <a:rPr lang="ru-RU" sz="2800" dirty="0" smtClean="0"/>
              <a:t>и охране труда, существующем  </a:t>
            </a:r>
            <a:r>
              <a:rPr lang="ru-RU" sz="2800" b="1" dirty="0" smtClean="0"/>
              <a:t>РИСКЕ </a:t>
            </a:r>
            <a:r>
              <a:rPr lang="ru-RU" sz="2800" dirty="0" smtClean="0"/>
              <a:t> повреждения здоровья,                  о мерах по защите от воздействия ВОПФ. </a:t>
            </a:r>
          </a:p>
          <a:p>
            <a:pPr marL="0" indent="0" algn="ctr">
              <a:buNone/>
            </a:pPr>
            <a:endParaRPr lang="ru-RU" sz="800" dirty="0"/>
          </a:p>
          <a:p>
            <a:pPr marL="0" indent="0" algn="ctr">
              <a:buNone/>
            </a:pPr>
            <a:r>
              <a:rPr lang="ru-RU" sz="2800" dirty="0" smtClean="0"/>
              <a:t>Отказ от выполнения работ в случае                возникновения </a:t>
            </a:r>
            <a:r>
              <a:rPr lang="ru-RU" sz="2800" b="1" dirty="0" smtClean="0"/>
              <a:t>опасности</a:t>
            </a:r>
            <a:r>
              <a:rPr lang="ru-RU" sz="2800" dirty="0" smtClean="0"/>
              <a:t> для жизни и здоровья.</a:t>
            </a:r>
          </a:p>
          <a:p>
            <a:pPr marL="0" indent="0" algn="ctr">
              <a:buNone/>
            </a:pPr>
            <a:endParaRPr lang="ru-RU" b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5745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9001">
              <a:srgbClr val="7030A0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</a:t>
            </a:r>
            <a:r>
              <a:rPr lang="ru-RU" sz="3600" i="1" dirty="0" smtClean="0"/>
              <a:t>Зорким глазом     </a:t>
            </a:r>
            <a:br>
              <a:rPr lang="ru-RU" sz="3600" i="1" dirty="0" smtClean="0"/>
            </a:br>
            <a:r>
              <a:rPr lang="ru-RU" sz="3600" i="1" dirty="0"/>
              <a:t> </a:t>
            </a:r>
            <a:r>
              <a:rPr lang="ru-RU" sz="3600" i="1" dirty="0" smtClean="0"/>
              <a:t>                                специалиста по ОТ</a:t>
            </a: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Охрана  труда  –  это  </a:t>
            </a:r>
          </a:p>
          <a:p>
            <a:pPr marL="0" indent="0">
              <a:buNone/>
            </a:pPr>
            <a:endParaRPr lang="ru-RU" sz="800" dirty="0" smtClean="0"/>
          </a:p>
          <a:p>
            <a:pPr marL="0" indent="0">
              <a:buNone/>
            </a:pPr>
            <a:r>
              <a:rPr lang="ru-RU" dirty="0" smtClean="0"/>
              <a:t>       наука защитить работника</a:t>
            </a:r>
          </a:p>
          <a:p>
            <a:pPr marL="0" indent="0">
              <a:buNone/>
            </a:pPr>
            <a:endParaRPr lang="ru-RU" sz="800" dirty="0"/>
          </a:p>
          <a:p>
            <a:pPr marL="0" indent="0">
              <a:buNone/>
            </a:pPr>
            <a:r>
              <a:rPr lang="ru-RU" dirty="0" smtClean="0"/>
              <a:t>               и искусство выбить на это деньги!</a:t>
            </a:r>
            <a:endParaRPr lang="ru-RU" dirty="0"/>
          </a:p>
        </p:txBody>
      </p:sp>
      <p:pic>
        <p:nvPicPr>
          <p:cNvPr id="4100" name="Picture 4" descr="https://e7.pngegg.com/pngimages/136/667/png-clipart-vending-machines-business-others-angle-innov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3847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2699094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9001">
              <a:srgbClr val="99CCFF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Медицинские осмотры работников</a:t>
            </a:r>
            <a:endParaRPr lang="ru-RU" dirty="0"/>
          </a:p>
        </p:txBody>
      </p:sp>
      <p:pic>
        <p:nvPicPr>
          <p:cNvPr id="6146" name="Picture 2" descr="https://feiu.pnzgu.ru/files/feiu.pnzgu.ru/medosmot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406978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9001">
              <a:srgbClr val="92D05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353425" cy="1727200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646D41"/>
                </a:solidFill>
              </a:rPr>
              <a:t>Совместный приказ от 31.12.2020</a:t>
            </a:r>
            <a:br>
              <a:rPr lang="ru-RU" altLang="ru-RU" sz="3200" b="1" dirty="0" smtClean="0">
                <a:solidFill>
                  <a:srgbClr val="646D41"/>
                </a:solidFill>
              </a:rPr>
            </a:br>
            <a:r>
              <a:rPr lang="ru-RU" altLang="ru-RU" sz="3200" b="1" dirty="0" smtClean="0">
                <a:solidFill>
                  <a:srgbClr val="646D41"/>
                </a:solidFill>
              </a:rPr>
              <a:t>Минтруда РФ №988н</a:t>
            </a:r>
            <a:br>
              <a:rPr lang="ru-RU" altLang="ru-RU" sz="3200" b="1" dirty="0" smtClean="0">
                <a:solidFill>
                  <a:srgbClr val="646D41"/>
                </a:solidFill>
              </a:rPr>
            </a:br>
            <a:r>
              <a:rPr lang="ru-RU" altLang="ru-RU" sz="3200" b="1" dirty="0" smtClean="0">
                <a:solidFill>
                  <a:srgbClr val="646D41"/>
                </a:solidFill>
              </a:rPr>
              <a:t>Минздрава РФ №1420н</a:t>
            </a:r>
            <a:br>
              <a:rPr lang="ru-RU" altLang="ru-RU" sz="3200" b="1" dirty="0" smtClean="0">
                <a:solidFill>
                  <a:srgbClr val="646D41"/>
                </a:solidFill>
              </a:rPr>
            </a:br>
            <a:endParaRPr lang="ru-RU" altLang="ru-RU" sz="3200" dirty="0" smtClean="0">
              <a:solidFill>
                <a:srgbClr val="646D4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497887" cy="45370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ru-RU" sz="2800" b="1" dirty="0" smtClean="0"/>
              <a:t>Утвержден Перечень</a:t>
            </a:r>
          </a:p>
          <a:p>
            <a:pPr eaLnBrk="1" hangingPunct="1">
              <a:buFontTx/>
              <a:buChar char="-"/>
              <a:defRPr/>
            </a:pPr>
            <a:r>
              <a:rPr lang="ru-RU" sz="2800" b="1" dirty="0" smtClean="0"/>
              <a:t>вредных (опасных) производственных факторов;</a:t>
            </a:r>
          </a:p>
          <a:p>
            <a:pPr eaLnBrk="1" hangingPunct="1">
              <a:buFontTx/>
              <a:buChar char="-"/>
              <a:defRPr/>
            </a:pPr>
            <a:r>
              <a:rPr lang="ru-RU" sz="2800" b="1" dirty="0" smtClean="0"/>
              <a:t>видов работ,</a:t>
            </a:r>
          </a:p>
          <a:p>
            <a:pPr marL="0" indent="0" eaLnBrk="1" hangingPunct="1">
              <a:buFontTx/>
              <a:buNone/>
              <a:defRPr/>
            </a:pPr>
            <a:endParaRPr lang="ru-RU" sz="2800" b="1" dirty="0"/>
          </a:p>
          <a:p>
            <a:pPr marL="0" indent="0" algn="ctr" eaLnBrk="1" hangingPunct="1">
              <a:buFontTx/>
              <a:buNone/>
              <a:defRPr/>
            </a:pPr>
            <a:r>
              <a:rPr lang="ru-RU" sz="2600" b="1" dirty="0" smtClean="0"/>
              <a:t>при воздействии (выполнении) которых проводятся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2600" b="1" dirty="0" smtClean="0"/>
              <a:t>ПРЕДВАРИТЕЛЬНЫЕ и ПЕРИОДИЧЕСКИЕ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2600" b="1" dirty="0" smtClean="0"/>
              <a:t>обязательные медицинские осмотры.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9001">
              <a:srgbClr val="92D05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353425" cy="863600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chemeClr val="tx1"/>
                </a:solidFill>
              </a:rPr>
              <a:t>Приказ Минтруда РФ от 28.01.2021 №29н</a:t>
            </a:r>
            <a:endParaRPr lang="ru-RU" altLang="ru-RU" sz="3200" dirty="0" smtClean="0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424862" cy="48990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b="1" i="1" dirty="0" smtClean="0">
              <a:solidFill>
                <a:srgbClr val="006600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dirty="0" smtClean="0">
                <a:solidFill>
                  <a:srgbClr val="006600"/>
                </a:solidFill>
              </a:rPr>
              <a:t>                   - Порядок проведения медосмотров</a:t>
            </a:r>
          </a:p>
          <a:p>
            <a:pPr eaLnBrk="1" hangingPunct="1">
              <a:buFontTx/>
              <a:buNone/>
            </a:pPr>
            <a:r>
              <a:rPr lang="ru-RU" altLang="ru-RU" dirty="0" smtClean="0">
                <a:solidFill>
                  <a:srgbClr val="006600"/>
                </a:solidFill>
              </a:rPr>
              <a:t>                   - Перечень ВОПФ</a:t>
            </a:r>
          </a:p>
          <a:p>
            <a:pPr eaLnBrk="1" hangingPunct="1">
              <a:buFontTx/>
              <a:buNone/>
            </a:pPr>
            <a:r>
              <a:rPr lang="ru-RU" altLang="ru-RU" dirty="0" smtClean="0">
                <a:solidFill>
                  <a:srgbClr val="006600"/>
                </a:solidFill>
              </a:rPr>
              <a:t>                   - Перечень видов работ</a:t>
            </a:r>
          </a:p>
          <a:p>
            <a:pPr eaLnBrk="1" hangingPunct="1">
              <a:buFontTx/>
              <a:buNone/>
            </a:pPr>
            <a:r>
              <a:rPr lang="ru-RU" altLang="ru-RU" dirty="0" smtClean="0">
                <a:solidFill>
                  <a:srgbClr val="006600"/>
                </a:solidFill>
              </a:rPr>
              <a:t>                   - периодичность</a:t>
            </a:r>
          </a:p>
          <a:p>
            <a:pPr eaLnBrk="1" hangingPunct="1">
              <a:buFontTx/>
              <a:buNone/>
            </a:pPr>
            <a:r>
              <a:rPr lang="ru-RU" altLang="ru-RU" dirty="0" smtClean="0">
                <a:solidFill>
                  <a:srgbClr val="006600"/>
                </a:solidFill>
              </a:rPr>
              <a:t>                   - перечень врачей-специалистов</a:t>
            </a:r>
          </a:p>
          <a:p>
            <a:pPr eaLnBrk="1" hangingPunct="1">
              <a:buFontTx/>
              <a:buNone/>
            </a:pPr>
            <a:r>
              <a:rPr lang="ru-RU" altLang="ru-RU" dirty="0" smtClean="0">
                <a:solidFill>
                  <a:srgbClr val="006600"/>
                </a:solidFill>
              </a:rPr>
              <a:t>                   - перечень исследований</a:t>
            </a:r>
          </a:p>
          <a:p>
            <a:pPr eaLnBrk="1" hangingPunct="1">
              <a:buFontTx/>
              <a:buNone/>
            </a:pPr>
            <a:r>
              <a:rPr lang="ru-RU" altLang="ru-RU" dirty="0" smtClean="0">
                <a:solidFill>
                  <a:srgbClr val="006600"/>
                </a:solidFill>
              </a:rPr>
              <a:t>        </a:t>
            </a:r>
          </a:p>
          <a:p>
            <a:pPr eaLnBrk="1" hangingPunct="1">
              <a:buFontTx/>
              <a:buNone/>
            </a:pPr>
            <a:endParaRPr lang="ru-RU" altLang="ru-RU" dirty="0" smtClean="0">
              <a:solidFill>
                <a:srgbClr val="006600"/>
              </a:solidFill>
            </a:endParaRPr>
          </a:p>
          <a:p>
            <a:pPr eaLnBrk="1" hangingPunct="1">
              <a:buFontTx/>
              <a:buNone/>
            </a:pPr>
            <a:endParaRPr lang="ru-RU" altLang="ru-RU" dirty="0" smtClean="0">
              <a:solidFill>
                <a:srgbClr val="006600"/>
              </a:solidFill>
            </a:endParaRPr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1944688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9001">
              <a:srgbClr val="92D050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353425" cy="863600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chemeClr val="tx1"/>
                </a:solidFill>
              </a:rPr>
              <a:t>Приказ Минтруда РФ от 28.01.2021 №29н</a:t>
            </a:r>
            <a:endParaRPr lang="ru-RU" altLang="ru-RU" sz="3200" dirty="0" smtClean="0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424862" cy="48990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b="1" i="1" dirty="0" smtClean="0">
              <a:solidFill>
                <a:srgbClr val="006600"/>
              </a:solidFill>
            </a:endParaRPr>
          </a:p>
          <a:p>
            <a:pPr eaLnBrk="1" hangingPunct="1">
              <a:buNone/>
            </a:pPr>
            <a:r>
              <a:rPr lang="ru-RU" altLang="ru-RU" dirty="0" smtClean="0">
                <a:solidFill>
                  <a:srgbClr val="006600"/>
                </a:solidFill>
              </a:rPr>
              <a:t>                           </a:t>
            </a:r>
          </a:p>
          <a:p>
            <a:pPr eaLnBrk="1" hangingPunct="1">
              <a:buFontTx/>
              <a:buNone/>
            </a:pPr>
            <a:endParaRPr lang="ru-RU" altLang="ru-RU" dirty="0" smtClean="0">
              <a:solidFill>
                <a:srgbClr val="006600"/>
              </a:solidFill>
            </a:endParaRPr>
          </a:p>
          <a:p>
            <a:pPr eaLnBrk="1" hangingPunct="1">
              <a:buFontTx/>
              <a:buNone/>
            </a:pPr>
            <a:endParaRPr lang="ru-RU" altLang="ru-RU" dirty="0" smtClean="0">
              <a:solidFill>
                <a:srgbClr val="0066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683568" y="2739455"/>
            <a:ext cx="3528392" cy="338437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Работа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под воздействием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ФАКТОРОВ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превышающих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предельно-допустимые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значения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в №302н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 – приложение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1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4932040" y="2759876"/>
            <a:ext cx="3672408" cy="338437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ВИДЫ РАБОТ,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присущие работникам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при осуществлении ими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трудовых обязанностей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/>
          </a:p>
          <a:p>
            <a:r>
              <a:rPr lang="ru-RU" dirty="0" smtClean="0">
                <a:solidFill>
                  <a:srgbClr val="C00000"/>
                </a:solidFill>
              </a:rPr>
              <a:t>в </a:t>
            </a:r>
            <a:r>
              <a:rPr lang="ru-RU" dirty="0">
                <a:solidFill>
                  <a:srgbClr val="C00000"/>
                </a:solidFill>
              </a:rPr>
              <a:t>№302н – приложение </a:t>
            </a:r>
            <a:r>
              <a:rPr lang="ru-RU" sz="3600" b="1" dirty="0" smtClean="0">
                <a:solidFill>
                  <a:srgbClr val="C00000"/>
                </a:solidFill>
              </a:rPr>
              <a:t>2</a:t>
            </a:r>
            <a:endParaRPr lang="ru-RU" dirty="0">
              <a:solidFill>
                <a:srgbClr val="C000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827584" y="1340768"/>
            <a:ext cx="7560840" cy="648072"/>
          </a:xfrm>
          <a:prstGeom prst="roundRect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Основания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для направления на медицинский осмотр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 bwMode="auto">
          <a:xfrm>
            <a:off x="2244981" y="2096562"/>
            <a:ext cx="324036" cy="561375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 bwMode="auto">
          <a:xfrm>
            <a:off x="6606226" y="2096562"/>
            <a:ext cx="324036" cy="561375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742119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9001">
              <a:srgbClr val="CCFF99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353425" cy="863600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chemeClr val="tx1"/>
                </a:solidFill>
              </a:rPr>
              <a:t>Приказ Минтруда РФ от 28.01.2021 №29н</a:t>
            </a:r>
            <a:endParaRPr lang="ru-RU" altLang="ru-RU" sz="3200" dirty="0" smtClean="0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424862" cy="48990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b="1" i="1" dirty="0" smtClean="0">
              <a:solidFill>
                <a:srgbClr val="006600"/>
              </a:solidFill>
            </a:endParaRPr>
          </a:p>
          <a:p>
            <a:pPr eaLnBrk="1" hangingPunct="1">
              <a:buNone/>
            </a:pPr>
            <a:r>
              <a:rPr lang="ru-RU" altLang="ru-RU" dirty="0" smtClean="0">
                <a:solidFill>
                  <a:srgbClr val="006600"/>
                </a:solidFill>
              </a:rPr>
              <a:t>                           </a:t>
            </a:r>
          </a:p>
          <a:p>
            <a:pPr eaLnBrk="1" hangingPunct="1">
              <a:buFontTx/>
              <a:buNone/>
            </a:pPr>
            <a:endParaRPr lang="ru-RU" altLang="ru-RU" dirty="0" smtClean="0">
              <a:solidFill>
                <a:srgbClr val="006600"/>
              </a:solidFill>
            </a:endParaRPr>
          </a:p>
          <a:p>
            <a:pPr eaLnBrk="1" hangingPunct="1">
              <a:buFontTx/>
              <a:buNone/>
            </a:pPr>
            <a:endParaRPr lang="ru-RU" altLang="ru-RU" dirty="0" smtClean="0">
              <a:solidFill>
                <a:srgbClr val="0066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755576" y="2348880"/>
            <a:ext cx="3024336" cy="155364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ФАКТОР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 - шум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</a:endParaRPr>
          </a:p>
          <a:p>
            <a:r>
              <a:rPr lang="ru-RU" sz="2000" dirty="0" smtClean="0"/>
              <a:t>Оториноларинголог</a:t>
            </a:r>
            <a:endParaRPr lang="ru-RU" sz="2000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smtClean="0"/>
              <a:t>1 раз в год</a:t>
            </a:r>
            <a:endParaRPr kumimoji="0" lang="ru-RU" sz="2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691680" y="1153678"/>
            <a:ext cx="5976664" cy="504056"/>
          </a:xfrm>
          <a:prstGeom prst="roundRect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Водитель автомобиля (пример)</a:t>
            </a:r>
          </a:p>
        </p:txBody>
      </p:sp>
      <p:sp>
        <p:nvSpPr>
          <p:cNvPr id="3" name="Стрелка вниз 2"/>
          <p:cNvSpPr/>
          <p:nvPr/>
        </p:nvSpPr>
        <p:spPr bwMode="auto">
          <a:xfrm>
            <a:off x="2015716" y="1692666"/>
            <a:ext cx="324036" cy="561375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 bwMode="auto">
          <a:xfrm>
            <a:off x="6444208" y="1692666"/>
            <a:ext cx="324036" cy="561375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763917" y="4005064"/>
            <a:ext cx="3024336" cy="25922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ФАКТОР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 - вибрация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</a:endParaRPr>
          </a:p>
          <a:p>
            <a:r>
              <a:rPr lang="ru-RU" sz="2000" dirty="0" smtClean="0"/>
              <a:t>Оториноларинголог</a:t>
            </a:r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Хирург</a:t>
            </a:r>
            <a:endParaRPr lang="ru-RU" sz="2000" dirty="0"/>
          </a:p>
          <a:p>
            <a:r>
              <a:rPr lang="ru-RU" sz="2000" dirty="0" smtClean="0"/>
              <a:t>Офтальмолог</a:t>
            </a:r>
            <a:endParaRPr lang="ru-RU" sz="2000" dirty="0"/>
          </a:p>
          <a:p>
            <a:r>
              <a:rPr lang="ru-RU" sz="2000" dirty="0" smtClean="0"/>
              <a:t>Дерматовенеролог</a:t>
            </a:r>
          </a:p>
          <a:p>
            <a:endParaRPr lang="ru-RU" sz="800" dirty="0"/>
          </a:p>
          <a:p>
            <a:r>
              <a:rPr lang="ru-RU" sz="2000" b="1" dirty="0" smtClean="0"/>
              <a:t>1 раз в 2 года</a:t>
            </a:r>
            <a:endParaRPr lang="ru-RU" sz="2000" b="1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5094058" y="2348880"/>
            <a:ext cx="3024336" cy="25922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ВИД РАБОТ –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управление ТС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</a:endParaRPr>
          </a:p>
          <a:p>
            <a:r>
              <a:rPr lang="ru-RU" sz="2000" dirty="0" smtClean="0"/>
              <a:t>Оториноларинголог</a:t>
            </a:r>
            <a:endParaRPr lang="ru-RU" sz="2000" dirty="0"/>
          </a:p>
          <a:p>
            <a:r>
              <a:rPr lang="ru-RU" sz="2000" dirty="0" smtClean="0"/>
              <a:t>Офтальмолог</a:t>
            </a:r>
            <a:endParaRPr lang="ru-RU" sz="2000" dirty="0"/>
          </a:p>
          <a:p>
            <a:endParaRPr lang="ru-RU" sz="800" dirty="0"/>
          </a:p>
          <a:p>
            <a:r>
              <a:rPr lang="ru-RU" sz="2000" b="1" dirty="0" smtClean="0"/>
              <a:t>1 раз в 2 года</a:t>
            </a:r>
            <a:endParaRPr lang="ru-RU" sz="2000" b="1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831121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9001">
              <a:srgbClr val="92D050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353425" cy="863600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chemeClr val="tx1"/>
                </a:solidFill>
              </a:rPr>
              <a:t>ЭМИ от персональных компьютеров</a:t>
            </a:r>
            <a:endParaRPr lang="ru-RU" altLang="ru-RU" sz="3200" dirty="0" smtClean="0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424862" cy="5328369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b="1" i="1" dirty="0" smtClean="0">
              <a:solidFill>
                <a:srgbClr val="006600"/>
              </a:solidFill>
            </a:endParaRPr>
          </a:p>
          <a:p>
            <a:pPr eaLnBrk="1" hangingPunct="1">
              <a:buNone/>
            </a:pPr>
            <a:r>
              <a:rPr lang="ru-RU" altLang="ru-RU" dirty="0" smtClean="0">
                <a:solidFill>
                  <a:srgbClr val="006600"/>
                </a:solidFill>
              </a:rPr>
              <a:t>                   </a:t>
            </a:r>
          </a:p>
          <a:p>
            <a:pPr eaLnBrk="1" hangingPunct="1">
              <a:buNone/>
            </a:pPr>
            <a:endParaRPr lang="ru-RU" dirty="0" smtClean="0">
              <a:solidFill>
                <a:srgbClr val="006600"/>
              </a:solidFill>
            </a:endParaRPr>
          </a:p>
          <a:p>
            <a:pPr eaLnBrk="1" hangingPunct="1">
              <a:buNone/>
            </a:pPr>
            <a:endParaRPr lang="ru-RU" dirty="0" smtClean="0">
              <a:solidFill>
                <a:srgbClr val="006600"/>
              </a:solidFill>
            </a:endParaRPr>
          </a:p>
          <a:p>
            <a:pPr eaLnBrk="1" hangingPunct="1">
              <a:buNone/>
            </a:pPr>
            <a:endParaRPr lang="ru-RU" dirty="0" smtClean="0">
              <a:solidFill>
                <a:srgbClr val="006600"/>
              </a:solidFill>
            </a:endParaRPr>
          </a:p>
          <a:p>
            <a:pPr eaLnBrk="1" hangingPunct="1">
              <a:buNone/>
            </a:pPr>
            <a:endParaRPr lang="ru-RU" dirty="0" smtClean="0">
              <a:solidFill>
                <a:srgbClr val="006600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dirty="0" smtClean="0">
                <a:solidFill>
                  <a:srgbClr val="006600"/>
                </a:solidFill>
              </a:rPr>
              <a:t>        </a:t>
            </a:r>
          </a:p>
          <a:p>
            <a:pPr eaLnBrk="1" hangingPunct="1">
              <a:buFontTx/>
              <a:buNone/>
            </a:pPr>
            <a:endParaRPr lang="ru-RU" altLang="ru-RU" dirty="0" smtClean="0">
              <a:solidFill>
                <a:srgbClr val="006600"/>
              </a:solidFill>
            </a:endParaRPr>
          </a:p>
          <a:p>
            <a:pPr eaLnBrk="1" hangingPunct="1">
              <a:buFontTx/>
              <a:buNone/>
            </a:pPr>
            <a:endParaRPr lang="ru-RU" altLang="ru-RU" dirty="0" smtClean="0">
              <a:solidFill>
                <a:srgbClr val="0066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539552" y="1340768"/>
            <a:ext cx="3672408" cy="864096"/>
          </a:xfrm>
          <a:prstGeom prst="roundRect">
            <a:avLst/>
          </a:prstGeom>
          <a:solidFill>
            <a:srgbClr val="CBC2C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№302н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(утратил силу)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4716016" y="1385764"/>
            <a:ext cx="3816424" cy="81909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№29н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(действует)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539552" y="2348880"/>
            <a:ext cx="3672408" cy="3297901"/>
          </a:xfrm>
          <a:prstGeom prst="roundRect">
            <a:avLst/>
          </a:prstGeom>
          <a:solidFill>
            <a:srgbClr val="CBC2C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/>
              <a:t>электромагнитное поле </a:t>
            </a:r>
            <a:endParaRPr lang="ru-RU" dirty="0" smtClean="0"/>
          </a:p>
          <a:p>
            <a:r>
              <a:rPr lang="ru-RU" dirty="0" smtClean="0"/>
              <a:t>широкополосного</a:t>
            </a:r>
          </a:p>
          <a:p>
            <a:r>
              <a:rPr lang="ru-RU" dirty="0" smtClean="0"/>
              <a:t> </a:t>
            </a:r>
            <a:r>
              <a:rPr lang="ru-RU" dirty="0"/>
              <a:t>спектра частот от </a:t>
            </a:r>
            <a:r>
              <a:rPr lang="ru-RU" dirty="0" smtClean="0"/>
              <a:t>ПЭВМ</a:t>
            </a:r>
          </a:p>
          <a:p>
            <a:r>
              <a:rPr lang="ru-RU" b="1" dirty="0" smtClean="0"/>
              <a:t> </a:t>
            </a:r>
            <a:r>
              <a:rPr lang="ru-RU" b="1" dirty="0"/>
              <a:t>(работа по считыванию, </a:t>
            </a:r>
            <a:endParaRPr lang="ru-RU" b="1" dirty="0" smtClean="0"/>
          </a:p>
          <a:p>
            <a:r>
              <a:rPr lang="ru-RU" b="1" dirty="0" smtClean="0"/>
              <a:t>вводу </a:t>
            </a:r>
            <a:r>
              <a:rPr lang="ru-RU" b="1" dirty="0"/>
              <a:t>информации, </a:t>
            </a:r>
            <a:endParaRPr lang="ru-RU" b="1" dirty="0" smtClean="0"/>
          </a:p>
          <a:p>
            <a:r>
              <a:rPr lang="ru-RU" b="1" dirty="0" smtClean="0"/>
              <a:t>работа </a:t>
            </a:r>
            <a:r>
              <a:rPr lang="ru-RU" b="1" dirty="0"/>
              <a:t>в режиме диалога </a:t>
            </a:r>
            <a:endParaRPr lang="ru-RU" b="1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сумме не менее </a:t>
            </a:r>
            <a:r>
              <a:rPr lang="ru-RU" sz="3200" b="1" dirty="0" smtClean="0"/>
              <a:t>50</a:t>
            </a:r>
            <a:r>
              <a:rPr lang="ru-RU" sz="3200" b="1" dirty="0"/>
              <a:t>%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dirty="0" smtClean="0"/>
              <a:t>рабочего </a:t>
            </a:r>
            <a:r>
              <a:rPr lang="ru-RU" b="1" dirty="0"/>
              <a:t>времени)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4716016" y="2507363"/>
            <a:ext cx="3816424" cy="230425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ru-RU" dirty="0" smtClean="0"/>
              <a:t>4.2.5. </a:t>
            </a:r>
          </a:p>
          <a:p>
            <a:pPr eaLnBrk="1" hangingPunct="1">
              <a:buNone/>
            </a:pPr>
            <a:r>
              <a:rPr lang="ru-RU" dirty="0" smtClean="0"/>
              <a:t>Электромагнитное </a:t>
            </a:r>
            <a:r>
              <a:rPr lang="ru-RU" dirty="0"/>
              <a:t>поле </a:t>
            </a:r>
            <a:endParaRPr lang="ru-RU" dirty="0" smtClean="0"/>
          </a:p>
          <a:p>
            <a:pPr eaLnBrk="1" hangingPunct="1">
              <a:buNone/>
            </a:pPr>
            <a:r>
              <a:rPr lang="ru-RU" dirty="0" smtClean="0"/>
              <a:t>широкополосного </a:t>
            </a:r>
          </a:p>
          <a:p>
            <a:pPr eaLnBrk="1" hangingPunct="1">
              <a:buNone/>
            </a:pPr>
            <a:r>
              <a:rPr lang="ru-RU" dirty="0" smtClean="0"/>
              <a:t>спектра </a:t>
            </a:r>
            <a:r>
              <a:rPr lang="ru-RU" dirty="0"/>
              <a:t>частот </a:t>
            </a:r>
            <a:endParaRPr lang="ru-RU" dirty="0" smtClean="0"/>
          </a:p>
          <a:p>
            <a:pPr eaLnBrk="1" hangingPunct="1">
              <a:buNone/>
            </a:pPr>
            <a:r>
              <a:rPr lang="ru-RU" dirty="0" smtClean="0"/>
              <a:t>(</a:t>
            </a:r>
            <a:r>
              <a:rPr lang="ru-RU" dirty="0"/>
              <a:t>5 Гц - 2 кГц, </a:t>
            </a:r>
            <a:endParaRPr lang="ru-RU" dirty="0" smtClean="0"/>
          </a:p>
          <a:p>
            <a:pPr eaLnBrk="1" hangingPunct="1">
              <a:buNone/>
            </a:pPr>
            <a:r>
              <a:rPr lang="ru-RU" dirty="0" smtClean="0"/>
              <a:t>2 </a:t>
            </a:r>
            <a:r>
              <a:rPr lang="ru-RU" dirty="0"/>
              <a:t>кГц - 400 кГц)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4731375" y="5085184"/>
            <a:ext cx="3816424" cy="144016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ru-RU" dirty="0" smtClean="0"/>
              <a:t>Дерматовенеролог</a:t>
            </a:r>
          </a:p>
          <a:p>
            <a:pPr eaLnBrk="1" hangingPunct="1">
              <a:buNone/>
            </a:pPr>
            <a:r>
              <a:rPr lang="ru-RU" dirty="0" smtClean="0"/>
              <a:t>Офтальмолог</a:t>
            </a:r>
          </a:p>
          <a:p>
            <a:pPr eaLnBrk="1" hangingPunct="1">
              <a:buNone/>
            </a:pPr>
            <a:r>
              <a:rPr lang="ru-RU" b="1" dirty="0" smtClean="0"/>
              <a:t>1 раз в 2 года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539552" y="5795579"/>
            <a:ext cx="3672408" cy="864096"/>
          </a:xfrm>
          <a:prstGeom prst="roundRect">
            <a:avLst/>
          </a:prstGeom>
          <a:solidFill>
            <a:srgbClr val="CBC2C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Невролог,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офтальмолог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baseline="0" dirty="0" smtClean="0"/>
              <a:t>1</a:t>
            </a:r>
            <a:r>
              <a:rPr lang="ru-RU" b="1" dirty="0" smtClean="0"/>
              <a:t> раз в 2 года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08554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FF99"/>
            </a:gs>
            <a:gs pos="99001">
              <a:schemeClr val="bg1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353425" cy="1223417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solidFill>
                  <a:srgbClr val="7030A0"/>
                </a:solidFill>
              </a:rPr>
              <a:t>Письмо Минтруда России </a:t>
            </a:r>
            <a:br>
              <a:rPr lang="ru-RU" altLang="ru-RU" sz="3200" dirty="0" smtClean="0">
                <a:solidFill>
                  <a:srgbClr val="7030A0"/>
                </a:solidFill>
              </a:rPr>
            </a:br>
            <a:r>
              <a:rPr lang="ru-RU" altLang="ru-RU" sz="3200" dirty="0" smtClean="0">
                <a:solidFill>
                  <a:srgbClr val="7030A0"/>
                </a:solidFill>
              </a:rPr>
              <a:t>от 05.05.2021 №15-0/ООГ-1560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497887" cy="45370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/>
              <a:t> Само по себе наличие ЭМИ </a:t>
            </a:r>
            <a:r>
              <a:rPr lang="ru-RU" b="1" dirty="0" smtClean="0"/>
              <a:t>НЕ ЯВЛЯЕТСЯ </a:t>
            </a:r>
            <a:r>
              <a:rPr lang="ru-RU" dirty="0" smtClean="0"/>
              <a:t>основанием для направления работника на медосмотр по данному фактору.</a:t>
            </a:r>
          </a:p>
          <a:p>
            <a:pPr eaLnBrk="1" hangingPunct="1">
              <a:buFontTx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</a:t>
            </a:r>
            <a:endParaRPr lang="ru-RU" sz="800" dirty="0" smtClean="0"/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    Наличие ВПФ может быть 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    установлено НЕ ТОЛЬКО 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    по результатам СОУТ,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    но и на основании данных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    производственного контроля!</a:t>
            </a:r>
          </a:p>
        </p:txBody>
      </p:sp>
      <p:pic>
        <p:nvPicPr>
          <p:cNvPr id="1026" name="Picture 2" descr="https://st2.depositphotos.com/1000244/5970/i/950/depositphotos_59700851-stock-photo-gold-exclamation-mark-symb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501008"/>
            <a:ext cx="2123728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6375353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9001">
              <a:srgbClr val="CCFF99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424862" cy="4899025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2800" dirty="0" smtClean="0"/>
              <a:t>          </a:t>
            </a:r>
          </a:p>
          <a:p>
            <a:pPr eaLnBrk="1" hangingPunct="1">
              <a:buNone/>
              <a:defRPr/>
            </a:pPr>
            <a:endParaRPr lang="ru-RU" sz="2800" dirty="0"/>
          </a:p>
          <a:p>
            <a:pPr eaLnBrk="1" hangingPunct="1">
              <a:buNone/>
              <a:defRPr/>
            </a:pPr>
            <a:endParaRPr lang="ru-RU" sz="2800" dirty="0" smtClean="0"/>
          </a:p>
          <a:p>
            <a:pPr eaLnBrk="1" hangingPunct="1">
              <a:buNone/>
              <a:defRPr/>
            </a:pPr>
            <a:endParaRPr lang="ru-RU" sz="2800" dirty="0"/>
          </a:p>
          <a:p>
            <a:pPr eaLnBrk="1" hangingPunct="1">
              <a:buNone/>
              <a:defRPr/>
            </a:pPr>
            <a:endParaRPr lang="ru-RU" sz="2800" dirty="0" smtClean="0"/>
          </a:p>
          <a:p>
            <a:pPr eaLnBrk="1" hangingPunct="1">
              <a:spcBef>
                <a:spcPts val="0"/>
              </a:spcBef>
              <a:buNone/>
              <a:defRPr/>
            </a:pPr>
            <a:endParaRPr lang="ru-RU" sz="2500" dirty="0" smtClean="0"/>
          </a:p>
          <a:p>
            <a:pPr eaLnBrk="1" hangingPunct="1">
              <a:spcBef>
                <a:spcPts val="0"/>
              </a:spcBef>
              <a:buNone/>
              <a:defRPr/>
            </a:pPr>
            <a:endParaRPr lang="ru-RU" sz="2500" dirty="0"/>
          </a:p>
          <a:p>
            <a:pPr eaLnBrk="1" hangingPunct="1">
              <a:spcBef>
                <a:spcPts val="0"/>
              </a:spcBef>
              <a:buNone/>
              <a:defRPr/>
            </a:pPr>
            <a:endParaRPr lang="ru-RU" sz="2500" dirty="0" smtClean="0"/>
          </a:p>
          <a:p>
            <a:pPr eaLnBrk="1" hangingPunct="1">
              <a:spcBef>
                <a:spcPts val="0"/>
              </a:spcBef>
              <a:buNone/>
              <a:defRPr/>
            </a:pPr>
            <a:endParaRPr lang="ru-RU" sz="2500" dirty="0"/>
          </a:p>
          <a:p>
            <a:pPr eaLnBrk="1" hangingPunct="1">
              <a:spcBef>
                <a:spcPts val="0"/>
              </a:spcBef>
              <a:buNone/>
              <a:defRPr/>
            </a:pPr>
            <a:endParaRPr lang="ru-RU" sz="2500" dirty="0" smtClean="0"/>
          </a:p>
          <a:p>
            <a:pPr eaLnBrk="1" hangingPunct="1">
              <a:buFontTx/>
              <a:buNone/>
              <a:defRPr/>
            </a:pPr>
            <a:endParaRPr lang="ru-RU" dirty="0" smtClean="0">
              <a:solidFill>
                <a:srgbClr val="0066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251520" y="476672"/>
            <a:ext cx="4392488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ЦЕНТР ПРОФПАТОЛОГИИ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907704" y="2420888"/>
            <a:ext cx="5184576" cy="1080120"/>
          </a:xfrm>
          <a:prstGeom prst="rect">
            <a:avLst/>
          </a:prstGeom>
          <a:solidFill>
            <a:srgbClr val="CBC2C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Лицензия на оказание услуг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по проведению медицинских осмотров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22184" y="4077072"/>
            <a:ext cx="6570096" cy="1512168"/>
          </a:xfrm>
          <a:prstGeom prst="rect">
            <a:avLst/>
          </a:prstGeom>
          <a:solidFill>
            <a:srgbClr val="CBC2C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Лицензия на экспертизу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  <a:p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связи заболевания с профессией, </a:t>
            </a:r>
          </a:p>
          <a:p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экспертизу профессиональной пригодности </a:t>
            </a:r>
          </a:p>
          <a:p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профессиональной патологии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860031" y="495476"/>
            <a:ext cx="3993719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Медицинская организация</a:t>
            </a:r>
          </a:p>
        </p:txBody>
      </p:sp>
      <p:cxnSp>
        <p:nvCxnSpPr>
          <p:cNvPr id="5" name="Прямая со стрелкой 4"/>
          <p:cNvCxnSpPr/>
          <p:nvPr/>
        </p:nvCxnSpPr>
        <p:spPr bwMode="auto">
          <a:xfrm flipH="1">
            <a:off x="5652120" y="1412776"/>
            <a:ext cx="1008112" cy="864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Прямая со стрелкой 11"/>
          <p:cNvCxnSpPr/>
          <p:nvPr/>
        </p:nvCxnSpPr>
        <p:spPr bwMode="auto">
          <a:xfrm>
            <a:off x="2699792" y="1412776"/>
            <a:ext cx="1080120" cy="864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Стрелка вниз 13"/>
          <p:cNvSpPr/>
          <p:nvPr/>
        </p:nvSpPr>
        <p:spPr bwMode="auto">
          <a:xfrm>
            <a:off x="827584" y="1556792"/>
            <a:ext cx="432048" cy="2232248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727450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9001">
              <a:srgbClr val="92D05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353425" cy="863600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chemeClr val="tx1"/>
                </a:solidFill>
              </a:rPr>
              <a:t>Приказ Минтруда РФ от 28.01.2021 №29н</a:t>
            </a:r>
            <a:endParaRPr lang="ru-RU" altLang="ru-RU" sz="3200" dirty="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424862" cy="4899025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2800" dirty="0" smtClean="0"/>
              <a:t>          </a:t>
            </a:r>
          </a:p>
          <a:p>
            <a:pPr eaLnBrk="1" hangingPunct="1">
              <a:buNone/>
              <a:defRPr/>
            </a:pPr>
            <a:endParaRPr lang="ru-RU" sz="2800" dirty="0"/>
          </a:p>
          <a:p>
            <a:pPr eaLnBrk="1" hangingPunct="1">
              <a:buNone/>
              <a:defRPr/>
            </a:pPr>
            <a:endParaRPr lang="ru-RU" sz="2800" dirty="0" smtClean="0"/>
          </a:p>
          <a:p>
            <a:pPr eaLnBrk="1" hangingPunct="1">
              <a:buNone/>
              <a:defRPr/>
            </a:pPr>
            <a:endParaRPr lang="ru-RU" sz="2800" dirty="0"/>
          </a:p>
          <a:p>
            <a:pPr eaLnBrk="1" hangingPunct="1">
              <a:buNone/>
              <a:defRPr/>
            </a:pPr>
            <a:endParaRPr lang="ru-RU" sz="2800" dirty="0" smtClean="0"/>
          </a:p>
          <a:p>
            <a:pPr eaLnBrk="1" hangingPunct="1">
              <a:spcBef>
                <a:spcPts val="0"/>
              </a:spcBef>
              <a:buNone/>
              <a:defRPr/>
            </a:pPr>
            <a:endParaRPr lang="ru-RU" sz="2500" dirty="0" smtClean="0"/>
          </a:p>
          <a:p>
            <a:pPr eaLnBrk="1" hangingPunct="1">
              <a:spcBef>
                <a:spcPts val="0"/>
              </a:spcBef>
              <a:buNone/>
              <a:defRPr/>
            </a:pPr>
            <a:endParaRPr lang="ru-RU" sz="2500" dirty="0"/>
          </a:p>
          <a:p>
            <a:pPr eaLnBrk="1" hangingPunct="1">
              <a:spcBef>
                <a:spcPts val="0"/>
              </a:spcBef>
              <a:buNone/>
              <a:defRPr/>
            </a:pPr>
            <a:endParaRPr lang="ru-RU" sz="2500" dirty="0" smtClean="0"/>
          </a:p>
          <a:p>
            <a:pPr eaLnBrk="1" hangingPunct="1">
              <a:spcBef>
                <a:spcPts val="0"/>
              </a:spcBef>
              <a:buNone/>
              <a:defRPr/>
            </a:pPr>
            <a:endParaRPr lang="ru-RU" sz="2500" dirty="0"/>
          </a:p>
          <a:p>
            <a:pPr eaLnBrk="1" hangingPunct="1">
              <a:spcBef>
                <a:spcPts val="0"/>
              </a:spcBef>
              <a:buNone/>
              <a:defRPr/>
            </a:pPr>
            <a:endParaRPr lang="ru-RU" sz="2500" dirty="0" smtClean="0"/>
          </a:p>
          <a:p>
            <a:pPr eaLnBrk="1" hangingPunct="1">
              <a:buFontTx/>
              <a:buNone/>
              <a:defRPr/>
            </a:pPr>
            <a:endParaRPr lang="ru-RU" dirty="0" smtClean="0">
              <a:solidFill>
                <a:srgbClr val="0066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539552" y="1268760"/>
            <a:ext cx="8208912" cy="100811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НАБЛЮДЕНИЕ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 ЦЕНТРАХ ПРОФПАТОЛОГИИ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39552" y="2492896"/>
            <a:ext cx="5184576" cy="936104"/>
          </a:xfrm>
          <a:prstGeom prst="rect">
            <a:avLst/>
          </a:prstGeom>
          <a:solidFill>
            <a:srgbClr val="CBC2C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Работники, занятые во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вредных УТ</a:t>
            </a:r>
          </a:p>
          <a:p>
            <a:r>
              <a:rPr lang="ru-RU" b="1" dirty="0">
                <a:solidFill>
                  <a:srgbClr val="C00000"/>
                </a:solidFill>
              </a:rPr>
              <a:t>1 раз в 5 </a:t>
            </a:r>
            <a:r>
              <a:rPr lang="ru-RU" b="1" dirty="0" smtClean="0">
                <a:solidFill>
                  <a:srgbClr val="C00000"/>
                </a:solidFill>
              </a:rPr>
              <a:t>лет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110246" y="3717032"/>
            <a:ext cx="5757296" cy="1152128"/>
          </a:xfrm>
          <a:prstGeom prst="rect">
            <a:avLst/>
          </a:prstGeom>
          <a:solidFill>
            <a:srgbClr val="CBC2C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/>
              <a:t>Работники, имеющие стойкие последствия </a:t>
            </a:r>
            <a:endParaRPr lang="ru-RU" dirty="0" smtClean="0"/>
          </a:p>
          <a:p>
            <a:r>
              <a:rPr lang="ru-RU" dirty="0" smtClean="0"/>
              <a:t>несчастных </a:t>
            </a:r>
            <a:r>
              <a:rPr lang="ru-RU" dirty="0"/>
              <a:t>случаев на </a:t>
            </a:r>
            <a:r>
              <a:rPr lang="ru-RU" dirty="0" smtClean="0"/>
              <a:t>производстве</a:t>
            </a:r>
          </a:p>
          <a:p>
            <a:r>
              <a:rPr lang="ru-RU" b="1" dirty="0">
                <a:solidFill>
                  <a:srgbClr val="C00000"/>
                </a:solidFill>
              </a:rPr>
              <a:t>1 раз в 5 </a:t>
            </a:r>
            <a:r>
              <a:rPr lang="ru-RU" b="1" dirty="0" smtClean="0">
                <a:solidFill>
                  <a:srgbClr val="C00000"/>
                </a:solidFill>
              </a:rPr>
              <a:t>лет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39552" y="5157192"/>
            <a:ext cx="6696744" cy="1431776"/>
          </a:xfrm>
          <a:prstGeom prst="rect">
            <a:avLst/>
          </a:prstGeom>
          <a:solidFill>
            <a:srgbClr val="CBC2C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/>
              <a:t>Работники, имеющие заключения </a:t>
            </a:r>
            <a:endParaRPr lang="ru-RU" dirty="0" smtClean="0"/>
          </a:p>
          <a:p>
            <a:r>
              <a:rPr lang="ru-RU" dirty="0" smtClean="0"/>
              <a:t>о </a:t>
            </a:r>
            <a:r>
              <a:rPr lang="ru-RU" dirty="0"/>
              <a:t>предварительном диагнозе </a:t>
            </a:r>
            <a:r>
              <a:rPr lang="ru-RU" dirty="0" smtClean="0"/>
              <a:t>профзаболевания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в течение </a:t>
            </a:r>
            <a:r>
              <a:rPr lang="ru-RU" b="1" dirty="0">
                <a:solidFill>
                  <a:srgbClr val="C00000"/>
                </a:solidFill>
              </a:rPr>
              <a:t>1 месяца</a:t>
            </a:r>
            <a:r>
              <a:rPr lang="ru-RU" dirty="0">
                <a:solidFill>
                  <a:srgbClr val="C00000"/>
                </a:solidFill>
              </a:rPr>
              <a:t>  с момента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подозрения </a:t>
            </a:r>
            <a:r>
              <a:rPr lang="ru-RU" dirty="0">
                <a:solidFill>
                  <a:srgbClr val="C00000"/>
                </a:solidFill>
              </a:rPr>
              <a:t>на связь заболевания с </a:t>
            </a:r>
            <a:r>
              <a:rPr lang="ru-RU" dirty="0" smtClean="0">
                <a:solidFill>
                  <a:srgbClr val="C00000"/>
                </a:solidFill>
              </a:rPr>
              <a:t>профессией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72008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Условия труда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352928" cy="504056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4716016" y="1284784"/>
            <a:ext cx="4104456" cy="128012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ОПАСНЫЕ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467544" y="1284784"/>
            <a:ext cx="4104456" cy="126234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/>
              <a:t>ВРЕДНЫЕ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11560" y="4293096"/>
            <a:ext cx="3960440" cy="18722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Специальная оценка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условий труда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717241" y="4293096"/>
            <a:ext cx="3960440" cy="18722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Управление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профессиональными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рисками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051720" y="2924944"/>
            <a:ext cx="5184576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                                      Аттестация рабочих мест по УТ                                                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(до 31.12.2013)</a:t>
            </a:r>
          </a:p>
        </p:txBody>
      </p:sp>
      <p:sp>
        <p:nvSpPr>
          <p:cNvPr id="18" name="Выгнутая влево стрелка 17"/>
          <p:cNvSpPr/>
          <p:nvPr/>
        </p:nvSpPr>
        <p:spPr bwMode="auto">
          <a:xfrm>
            <a:off x="1178560" y="2652004"/>
            <a:ext cx="731520" cy="1065028"/>
          </a:xfrm>
          <a:prstGeom prst="curvedRightArrow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Выгнутая вправо стрелка 18"/>
          <p:cNvSpPr/>
          <p:nvPr/>
        </p:nvSpPr>
        <p:spPr bwMode="auto">
          <a:xfrm>
            <a:off x="7380312" y="2652004"/>
            <a:ext cx="731520" cy="1065028"/>
          </a:xfrm>
          <a:prstGeom prst="curvedLeftArrow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 bwMode="auto">
          <a:xfrm>
            <a:off x="611560" y="2652004"/>
            <a:ext cx="484632" cy="1497076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 bwMode="auto">
          <a:xfrm>
            <a:off x="8227052" y="2652004"/>
            <a:ext cx="484632" cy="1497076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177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9001">
              <a:srgbClr val="92D05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353425" cy="863600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chemeClr val="tx1"/>
                </a:solidFill>
              </a:rPr>
              <a:t>Приказ Минтруда РФ от 28.01.2021 №29н</a:t>
            </a:r>
            <a:endParaRPr lang="ru-RU" altLang="ru-RU" sz="3200" dirty="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975"/>
            <a:ext cx="8713663" cy="51117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sz="2400" dirty="0" smtClean="0"/>
          </a:p>
          <a:p>
            <a:pPr eaLnBrk="1" hangingPunct="1">
              <a:buFontTx/>
              <a:buNone/>
              <a:defRPr/>
            </a:pPr>
            <a:endParaRPr lang="ru-RU" sz="2400" dirty="0" smtClean="0"/>
          </a:p>
          <a:p>
            <a:pPr eaLnBrk="1" hangingPunct="1">
              <a:buFontTx/>
              <a:buNone/>
              <a:defRPr/>
            </a:pPr>
            <a:r>
              <a:rPr lang="ru-RU" sz="2200" b="1" dirty="0" smtClean="0"/>
              <a:t>В </a:t>
            </a:r>
            <a:r>
              <a:rPr lang="ru-RU" sz="2200" b="1" dirty="0"/>
              <a:t>случае отсутствия центра профпатологии в населенном </a:t>
            </a:r>
            <a:r>
              <a:rPr lang="ru-RU" sz="2200" b="1" dirty="0" smtClean="0"/>
              <a:t> пункте</a:t>
            </a:r>
            <a:r>
              <a:rPr lang="ru-RU" sz="2400" dirty="0"/>
              <a:t>, </a:t>
            </a:r>
            <a:r>
              <a:rPr lang="ru-RU" sz="2400" dirty="0" smtClean="0"/>
              <a:t>       </a:t>
            </a:r>
          </a:p>
          <a:p>
            <a:pPr eaLnBrk="1" hangingPunct="1">
              <a:buFontTx/>
              <a:buNone/>
              <a:defRPr/>
            </a:pPr>
            <a:r>
              <a:rPr lang="ru-RU" sz="2400" dirty="0"/>
              <a:t> </a:t>
            </a:r>
            <a:r>
              <a:rPr lang="ru-RU" sz="2400" dirty="0" smtClean="0"/>
              <a:t>                периодический </a:t>
            </a:r>
            <a:r>
              <a:rPr lang="ru-RU" sz="2400" dirty="0"/>
              <a:t>осмотр </a:t>
            </a:r>
            <a:r>
              <a:rPr lang="ru-RU" sz="2400" dirty="0" smtClean="0"/>
              <a:t>работников может </a:t>
            </a:r>
            <a:r>
              <a:rPr lang="ru-RU" sz="2400" dirty="0"/>
              <a:t>проводиться </a:t>
            </a:r>
            <a:r>
              <a:rPr lang="ru-RU" sz="2400" dirty="0" smtClean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ru-RU" sz="2400" dirty="0" smtClean="0"/>
              <a:t>мобильными </a:t>
            </a:r>
            <a:r>
              <a:rPr lang="ru-RU" sz="2400" dirty="0"/>
              <a:t>медицинскими бригадами </a:t>
            </a:r>
            <a:r>
              <a:rPr lang="ru-RU" sz="2400" dirty="0" smtClean="0"/>
              <a:t>врачей-специалистов  </a:t>
            </a:r>
          </a:p>
          <a:p>
            <a:pPr eaLnBrk="1" hangingPunct="1">
              <a:buFontTx/>
              <a:buNone/>
              <a:defRPr/>
            </a:pPr>
            <a:r>
              <a:rPr lang="ru-RU" sz="2400" dirty="0" smtClean="0"/>
              <a:t>центров </a:t>
            </a:r>
            <a:r>
              <a:rPr lang="ru-RU" sz="2400" dirty="0"/>
              <a:t>профпатологии. </a:t>
            </a:r>
            <a:endParaRPr lang="ru-RU" sz="2400" dirty="0" smtClean="0"/>
          </a:p>
          <a:p>
            <a:pPr marL="0" indent="0">
              <a:buFontTx/>
              <a:buNone/>
              <a:defRPr/>
            </a:pPr>
            <a:r>
              <a:rPr lang="ru-RU" sz="2400" dirty="0"/>
              <a:t> </a:t>
            </a:r>
            <a:r>
              <a:rPr lang="ru-RU" sz="2400" dirty="0" smtClean="0"/>
              <a:t>                </a:t>
            </a:r>
            <a:endParaRPr lang="ru-RU" sz="2400" dirty="0"/>
          </a:p>
          <a:p>
            <a:pPr marL="0" indent="0">
              <a:buFontTx/>
              <a:buNone/>
              <a:defRPr/>
            </a:pPr>
            <a:r>
              <a:rPr lang="ru-RU" sz="2400" b="1" dirty="0" smtClean="0"/>
              <a:t>Работники </a:t>
            </a:r>
            <a:r>
              <a:rPr lang="ru-RU" sz="2400" b="1" dirty="0"/>
              <a:t>перед проведением периодических осмотров </a:t>
            </a:r>
            <a:endParaRPr lang="ru-RU" sz="2400" b="1" dirty="0" smtClean="0"/>
          </a:p>
          <a:p>
            <a:pPr marL="0" indent="0">
              <a:buFontTx/>
              <a:buNone/>
              <a:defRPr/>
            </a:pPr>
            <a:r>
              <a:rPr lang="ru-RU" sz="2400" b="1" dirty="0"/>
              <a:t> </a:t>
            </a:r>
            <a:r>
              <a:rPr lang="ru-RU" sz="2400" b="1" dirty="0" smtClean="0"/>
              <a:t>                    </a:t>
            </a:r>
            <a:r>
              <a:rPr lang="ru-RU" sz="2400" dirty="0" smtClean="0"/>
              <a:t>мобильными бригадами </a:t>
            </a:r>
            <a:r>
              <a:rPr lang="ru-RU" sz="2400" b="1" dirty="0" smtClean="0"/>
              <a:t>проходят</a:t>
            </a:r>
            <a:r>
              <a:rPr lang="ru-RU" sz="2400" dirty="0" smtClean="0"/>
              <a:t> </a:t>
            </a:r>
          </a:p>
          <a:p>
            <a:pPr marL="0" indent="0">
              <a:buFontTx/>
              <a:buNone/>
              <a:defRPr/>
            </a:pPr>
            <a:r>
              <a:rPr lang="ru-RU" sz="2400" u="sng" dirty="0" smtClean="0"/>
              <a:t>в </a:t>
            </a:r>
            <a:r>
              <a:rPr lang="ru-RU" sz="2400" u="sng" dirty="0"/>
              <a:t>медицинских организациях </a:t>
            </a:r>
            <a:r>
              <a:rPr lang="ru-RU" sz="2400" b="1" dirty="0"/>
              <a:t>диагностические исследования</a:t>
            </a:r>
            <a:r>
              <a:rPr lang="ru-RU" sz="2400" dirty="0"/>
              <a:t>. </a:t>
            </a:r>
            <a:r>
              <a:rPr lang="ru-RU" sz="2400" dirty="0" smtClean="0"/>
              <a:t> </a:t>
            </a:r>
            <a:endParaRPr lang="ru-RU" sz="2400" dirty="0" smtClean="0">
              <a:solidFill>
                <a:srgbClr val="006600"/>
              </a:solidFill>
            </a:endParaRPr>
          </a:p>
        </p:txBody>
      </p:sp>
      <p:sp>
        <p:nvSpPr>
          <p:cNvPr id="33796" name="Стрелка вправо 4"/>
          <p:cNvSpPr>
            <a:spLocks noChangeArrowheads="1"/>
          </p:cNvSpPr>
          <p:nvPr/>
        </p:nvSpPr>
        <p:spPr bwMode="auto">
          <a:xfrm>
            <a:off x="251520" y="2527205"/>
            <a:ext cx="977900" cy="360363"/>
          </a:xfrm>
          <a:prstGeom prst="rightArrow">
            <a:avLst>
              <a:gd name="adj1" fmla="val 50000"/>
              <a:gd name="adj2" fmla="val 49926"/>
            </a:avLst>
          </a:prstGeom>
          <a:solidFill>
            <a:srgbClr val="387664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dirty="0"/>
          </a:p>
        </p:txBody>
      </p:sp>
      <p:sp>
        <p:nvSpPr>
          <p:cNvPr id="33797" name="Стрелка вправо 5"/>
          <p:cNvSpPr>
            <a:spLocks noChangeArrowheads="1"/>
          </p:cNvSpPr>
          <p:nvPr/>
        </p:nvSpPr>
        <p:spPr bwMode="auto">
          <a:xfrm>
            <a:off x="251520" y="4731237"/>
            <a:ext cx="977900" cy="360362"/>
          </a:xfrm>
          <a:prstGeom prst="rightArrow">
            <a:avLst>
              <a:gd name="adj1" fmla="val 50000"/>
              <a:gd name="adj2" fmla="val 49926"/>
            </a:avLst>
          </a:prstGeom>
          <a:solidFill>
            <a:srgbClr val="387664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dirty="0"/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9001">
              <a:srgbClr val="92D05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353425" cy="792163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solidFill>
                  <a:schemeClr val="tx1"/>
                </a:solidFill>
              </a:rPr>
              <a:t>Количество центров профпаталогии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1266825"/>
            <a:ext cx="8424863" cy="48990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dirty="0"/>
          </a:p>
          <a:p>
            <a:pPr eaLnBrk="1" hangingPunct="1">
              <a:buFontTx/>
              <a:buNone/>
              <a:defRPr/>
            </a:pPr>
            <a:endParaRPr lang="ru-RU" b="1" i="1" dirty="0" smtClean="0">
              <a:solidFill>
                <a:srgbClr val="006600"/>
              </a:solidFill>
            </a:endParaRPr>
          </a:p>
          <a:p>
            <a:pPr eaLnBrk="1" hangingPunct="1">
              <a:buFontTx/>
              <a:buNone/>
              <a:defRPr/>
            </a:pPr>
            <a:endParaRPr lang="ru-RU" dirty="0" smtClean="0">
              <a:solidFill>
                <a:srgbClr val="006600"/>
              </a:solidFill>
            </a:endParaRPr>
          </a:p>
          <a:p>
            <a:pPr eaLnBrk="1" hangingPunct="1">
              <a:buFontTx/>
              <a:buNone/>
              <a:defRPr/>
            </a:pPr>
            <a:endParaRPr lang="ru-RU" dirty="0" smtClean="0">
              <a:solidFill>
                <a:srgbClr val="006600"/>
              </a:solidFill>
            </a:endParaRPr>
          </a:p>
        </p:txBody>
      </p:sp>
      <p:sp>
        <p:nvSpPr>
          <p:cNvPr id="30724" name="Скругленный прямоугольник 1"/>
          <p:cNvSpPr>
            <a:spLocks noChangeArrowheads="1"/>
          </p:cNvSpPr>
          <p:nvPr/>
        </p:nvSpPr>
        <p:spPr bwMode="auto">
          <a:xfrm>
            <a:off x="684213" y="1700213"/>
            <a:ext cx="3959225" cy="129698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Российская Федерация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(85 субъектов)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/>
              <a:t>95</a:t>
            </a:r>
          </a:p>
        </p:txBody>
      </p:sp>
      <p:sp>
        <p:nvSpPr>
          <p:cNvPr id="30725" name="Скругленный прямоугольник 7"/>
          <p:cNvSpPr>
            <a:spLocks noChangeArrowheads="1"/>
          </p:cNvSpPr>
          <p:nvPr/>
        </p:nvSpPr>
        <p:spPr bwMode="auto">
          <a:xfrm>
            <a:off x="4795838" y="4724400"/>
            <a:ext cx="3960812" cy="1512888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Иркутская область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/>
              <a:t>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/>
              <a:t>Иркутск,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/>
              <a:t>Ангарск </a:t>
            </a:r>
            <a:r>
              <a:rPr lang="ru-RU" altLang="ru-RU" sz="2400" dirty="0"/>
              <a:t>(субъектовый)</a:t>
            </a:r>
          </a:p>
        </p:txBody>
      </p:sp>
      <p:sp>
        <p:nvSpPr>
          <p:cNvPr id="30726" name="Скругленный прямоугольник 8"/>
          <p:cNvSpPr>
            <a:spLocks noChangeArrowheads="1"/>
          </p:cNvSpPr>
          <p:nvPr/>
        </p:nvSpPr>
        <p:spPr bwMode="auto">
          <a:xfrm>
            <a:off x="2484438" y="3230563"/>
            <a:ext cx="3959225" cy="129698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СФО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(10 субъектов)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/>
              <a:t>8</a:t>
            </a:r>
          </a:p>
        </p:txBody>
      </p:sp>
      <p:sp>
        <p:nvSpPr>
          <p:cNvPr id="6" name="Овал 5"/>
          <p:cNvSpPr/>
          <p:nvPr/>
        </p:nvSpPr>
        <p:spPr bwMode="auto">
          <a:xfrm>
            <a:off x="6783388" y="2133600"/>
            <a:ext cx="1973262" cy="10969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b="1" dirty="0"/>
              <a:t>25,5%</a:t>
            </a:r>
            <a:r>
              <a:rPr lang="ru-RU" dirty="0"/>
              <a:t> </a:t>
            </a:r>
          </a:p>
          <a:p>
            <a:pPr>
              <a:defRPr/>
            </a:pPr>
            <a:r>
              <a:rPr lang="ru-RU" dirty="0"/>
              <a:t>территории</a:t>
            </a:r>
          </a:p>
        </p:txBody>
      </p:sp>
      <p:sp>
        <p:nvSpPr>
          <p:cNvPr id="14" name="Овал 13"/>
          <p:cNvSpPr/>
          <p:nvPr/>
        </p:nvSpPr>
        <p:spPr bwMode="auto">
          <a:xfrm>
            <a:off x="6851650" y="3333750"/>
            <a:ext cx="1973263" cy="109855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b="1" dirty="0"/>
              <a:t>11,7%</a:t>
            </a:r>
            <a:r>
              <a:rPr lang="ru-RU" dirty="0"/>
              <a:t> </a:t>
            </a:r>
          </a:p>
          <a:p>
            <a:pPr>
              <a:defRPr/>
            </a:pPr>
            <a:r>
              <a:rPr lang="ru-RU" dirty="0"/>
              <a:t>населения</a:t>
            </a:r>
          </a:p>
        </p:txBody>
      </p:sp>
      <p:cxnSp>
        <p:nvCxnSpPr>
          <p:cNvPr id="30729" name="Прямая со стрелкой 10"/>
          <p:cNvCxnSpPr>
            <a:cxnSpLocks noChangeShapeType="1"/>
          </p:cNvCxnSpPr>
          <p:nvPr/>
        </p:nvCxnSpPr>
        <p:spPr bwMode="auto">
          <a:xfrm flipV="1">
            <a:off x="6443663" y="2997200"/>
            <a:ext cx="407987" cy="2333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30" name="Прямая со стрелкой 12"/>
          <p:cNvCxnSpPr>
            <a:cxnSpLocks noChangeShapeType="1"/>
          </p:cNvCxnSpPr>
          <p:nvPr/>
        </p:nvCxnSpPr>
        <p:spPr bwMode="auto">
          <a:xfrm>
            <a:off x="6516688" y="3883025"/>
            <a:ext cx="2667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9001">
              <a:srgbClr val="92D05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353425" cy="792163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Необходимо учесть проблематику!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1266825"/>
            <a:ext cx="8424863" cy="48990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dirty="0"/>
          </a:p>
          <a:p>
            <a:pPr eaLnBrk="1" hangingPunct="1">
              <a:buFontTx/>
              <a:buNone/>
              <a:defRPr/>
            </a:pPr>
            <a:endParaRPr lang="ru-RU" b="1" i="1" dirty="0" smtClean="0">
              <a:solidFill>
                <a:srgbClr val="006600"/>
              </a:solidFill>
            </a:endParaRPr>
          </a:p>
          <a:p>
            <a:pPr eaLnBrk="1" hangingPunct="1">
              <a:buFontTx/>
              <a:buNone/>
              <a:defRPr/>
            </a:pPr>
            <a:endParaRPr lang="ru-RU" dirty="0" smtClean="0">
              <a:solidFill>
                <a:srgbClr val="006600"/>
              </a:solidFill>
            </a:endParaRPr>
          </a:p>
          <a:p>
            <a:pPr eaLnBrk="1" hangingPunct="1">
              <a:buFontTx/>
              <a:buNone/>
              <a:defRPr/>
            </a:pPr>
            <a:endParaRPr lang="ru-RU" dirty="0" smtClean="0">
              <a:solidFill>
                <a:srgbClr val="006600"/>
              </a:solidFill>
            </a:endParaRPr>
          </a:p>
        </p:txBody>
      </p:sp>
      <p:sp>
        <p:nvSpPr>
          <p:cNvPr id="31748" name="Скругленный прямоугольник 1"/>
          <p:cNvSpPr>
            <a:spLocks noChangeArrowheads="1"/>
          </p:cNvSpPr>
          <p:nvPr/>
        </p:nvSpPr>
        <p:spPr bwMode="auto">
          <a:xfrm>
            <a:off x="684213" y="1196975"/>
            <a:ext cx="4895850" cy="143986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/>
              <a:t>Укомплектованность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врачами-профпатологами в России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/>
              <a:t>30%</a:t>
            </a:r>
          </a:p>
        </p:txBody>
      </p:sp>
      <p:sp>
        <p:nvSpPr>
          <p:cNvPr id="31749" name="Скругленный прямоугольник 7"/>
          <p:cNvSpPr>
            <a:spLocks noChangeArrowheads="1"/>
          </p:cNvSpPr>
          <p:nvPr/>
        </p:nvSpPr>
        <p:spPr bwMode="auto">
          <a:xfrm>
            <a:off x="3348038" y="4581525"/>
            <a:ext cx="5408612" cy="15113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Выявляемость заболеваний: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- медосмотры - </a:t>
            </a:r>
            <a:r>
              <a:rPr lang="ru-RU" altLang="ru-RU" b="1" dirty="0"/>
              <a:t>67,7%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- самостоятельные обращения – </a:t>
            </a:r>
            <a:r>
              <a:rPr lang="ru-RU" altLang="ru-RU" b="1" dirty="0"/>
              <a:t>32,3%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692275" y="2781300"/>
            <a:ext cx="5256213" cy="1584325"/>
          </a:xfrm>
          <a:prstGeom prst="roundRect">
            <a:avLst/>
          </a:prstGeom>
          <a:solidFill>
            <a:srgbClr val="CCFF99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b="1" dirty="0"/>
              <a:t>Отсутствие в составах медкомиссий:</a:t>
            </a:r>
          </a:p>
          <a:p>
            <a:pPr marL="342900" indent="-342900" algn="l">
              <a:buFontTx/>
              <a:buChar char="-"/>
              <a:defRPr/>
            </a:pPr>
            <a:r>
              <a:rPr lang="ru-RU" dirty="0"/>
              <a:t>онкологов</a:t>
            </a:r>
          </a:p>
          <a:p>
            <a:pPr marL="342900" indent="-342900" algn="l">
              <a:buFontTx/>
              <a:buChar char="-"/>
              <a:defRPr/>
            </a:pPr>
            <a:r>
              <a:rPr lang="ru-RU" dirty="0"/>
              <a:t>дерматологов</a:t>
            </a:r>
          </a:p>
          <a:p>
            <a:pPr marL="342900" indent="-342900" algn="l">
              <a:buFontTx/>
              <a:buChar char="-"/>
              <a:defRPr/>
            </a:pPr>
            <a:r>
              <a:rPr lang="ru-RU" dirty="0"/>
              <a:t>аллергологов</a:t>
            </a:r>
          </a:p>
          <a:p>
            <a:pPr>
              <a:defRPr/>
            </a:pPr>
            <a:endParaRPr lang="ru-RU" sz="3200" b="1" dirty="0"/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9001">
              <a:srgbClr val="7030A0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</a:t>
            </a:r>
            <a:r>
              <a:rPr lang="ru-RU" sz="3600" i="1" dirty="0" smtClean="0"/>
              <a:t>Зорким глазом     </a:t>
            </a:r>
            <a:br>
              <a:rPr lang="ru-RU" sz="3600" i="1" dirty="0" smtClean="0"/>
            </a:br>
            <a:r>
              <a:rPr lang="ru-RU" sz="3600" i="1" dirty="0"/>
              <a:t> </a:t>
            </a:r>
            <a:r>
              <a:rPr lang="ru-RU" sz="3600" i="1" dirty="0" smtClean="0"/>
              <a:t>                                специалиста по ОТ</a:t>
            </a: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Охрана  труда  –  это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dirty="0" smtClean="0"/>
              <a:t>минимизация </a:t>
            </a:r>
          </a:p>
          <a:p>
            <a:pPr marL="0" indent="0">
              <a:buNone/>
            </a:pPr>
            <a:r>
              <a:rPr lang="ru-RU" dirty="0" smtClean="0"/>
              <a:t>смертельно опасного креатива работников </a:t>
            </a:r>
          </a:p>
          <a:p>
            <a:pPr marL="0" indent="0">
              <a:buNone/>
            </a:pPr>
            <a:r>
              <a:rPr lang="ru-RU" dirty="0" smtClean="0"/>
              <a:t>в отношении самих себя!</a:t>
            </a:r>
            <a:endParaRPr lang="ru-RU" dirty="0"/>
          </a:p>
        </p:txBody>
      </p:sp>
      <p:pic>
        <p:nvPicPr>
          <p:cNvPr id="4100" name="Picture 4" descr="https://e7.pngegg.com/pngimages/136/667/png-clipart-vending-machines-business-others-angle-innov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3847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2699094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avatars.mds.yandex.net/get-zen_doc/1916740/pub_5e88dad55423ab6a10c70669_5e88dcbb99b22b079189a856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3977553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648072"/>
          </a:xfrm>
        </p:spPr>
        <p:txBody>
          <a:bodyPr/>
          <a:lstStyle/>
          <a:p>
            <a:r>
              <a:rPr lang="ru-RU" dirty="0" smtClean="0"/>
              <a:t>Система управления 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980728"/>
            <a:ext cx="7772400" cy="511527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533097" y="1945040"/>
            <a:ext cx="3960440" cy="64807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Обучение +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инструктажи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536037" y="2813870"/>
            <a:ext cx="3960440" cy="64807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Специальная оценка УТ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567159" y="5589240"/>
            <a:ext cx="3960440" cy="72008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Предоставление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гарантий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и компенсаций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4773717" y="1945040"/>
            <a:ext cx="3960440" cy="64807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Производственный контроль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567159" y="980728"/>
            <a:ext cx="3960440" cy="72008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Ступенчатый контроль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соблюдения требований ОТ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523409" y="3717032"/>
            <a:ext cx="3960440" cy="64807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Обеспечение СИЗ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4806996" y="4653136"/>
            <a:ext cx="3960440" cy="64807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Обязательное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социальное страхование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539552" y="4653136"/>
            <a:ext cx="3960440" cy="64807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Расследование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НС и ПЗ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4724896" y="976726"/>
            <a:ext cx="3960440" cy="72408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Система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стимулирования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наказания работников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4797982" y="3717032"/>
            <a:ext cx="3960440" cy="64807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Медицинские осмотры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4832816" y="2813870"/>
            <a:ext cx="3960440" cy="64807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Управление профрисками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4832816" y="5589240"/>
            <a:ext cx="3960440" cy="72008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Информирование работников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о</a:t>
            </a:r>
            <a:r>
              <a:rPr lang="ru-RU" dirty="0" smtClean="0"/>
              <a:t> факторах и рисках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113494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7829" name="Picture 5" descr="https://trud-rabotnika.ru/wp-content/uploads/2021/01/Risk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6058973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9512" y="142852"/>
            <a:ext cx="8712968" cy="981892"/>
          </a:xfrm>
          <a:noFill/>
        </p:spPr>
        <p:txBody>
          <a:bodyPr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kern="1200" cap="all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Трудовой кодекс РФ</a:t>
            </a:r>
            <a:br>
              <a:rPr lang="ru-RU" sz="3100" b="1" kern="1200" cap="all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kern="1200" cap="all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в редакции, вступающей в силу </a:t>
            </a:r>
            <a:r>
              <a:rPr lang="ru-RU" sz="2800" b="1" kern="1200" cap="all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с 01.03.2022 </a:t>
            </a:r>
            <a:endParaRPr lang="ru-RU" sz="2800" b="1" kern="1200" cap="all" dirty="0">
              <a:ln w="6350">
                <a:noFill/>
              </a:ln>
              <a:solidFill>
                <a:srgbClr val="C000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500563" y="3929062"/>
            <a:ext cx="1214437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539552" y="1844824"/>
            <a:ext cx="7128792" cy="187220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Ст. 218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</a:rPr>
              <a:t>Обязанность работодателя:</a:t>
            </a:r>
          </a:p>
          <a:p>
            <a:r>
              <a:rPr lang="ru-RU" sz="3200" dirty="0" smtClean="0"/>
              <a:t>управление</a:t>
            </a:r>
          </a:p>
          <a:p>
            <a:r>
              <a:rPr lang="ru-RU" sz="3200" dirty="0" smtClean="0"/>
              <a:t>профессиональными рисками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683568" y="4509120"/>
            <a:ext cx="7844593" cy="20162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</a:rPr>
              <a:t>Ст.216.2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 Обязанность работодателя:</a:t>
            </a:r>
          </a:p>
          <a:p>
            <a:r>
              <a:rPr lang="ru-RU" sz="3200" dirty="0" smtClean="0"/>
              <a:t>информирование </a:t>
            </a:r>
            <a:r>
              <a:rPr lang="ru-RU" sz="3200" dirty="0"/>
              <a:t>работников </a:t>
            </a:r>
            <a:endParaRPr lang="ru-RU" sz="3200" dirty="0" smtClean="0"/>
          </a:p>
          <a:p>
            <a:r>
              <a:rPr lang="ru-RU" sz="3200" dirty="0" smtClean="0"/>
              <a:t>о существующих профессиональных рисках</a:t>
            </a:r>
          </a:p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и об их уровнях</a:t>
            </a:r>
          </a:p>
        </p:txBody>
      </p:sp>
    </p:spTree>
    <p:extLst>
      <p:ext uri="{BB962C8B-B14F-4D97-AF65-F5344CB8AC3E}">
        <p14:creationId xmlns:p14="http://schemas.microsoft.com/office/powerpoint/2010/main" xmlns="" val="18540856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9512" y="142852"/>
            <a:ext cx="8712968" cy="1557956"/>
          </a:xfrm>
          <a:noFill/>
        </p:spPr>
        <p:txBody>
          <a:bodyPr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kern="1200" cap="all" dirty="0" smtClean="0">
                <a:ln w="6350">
                  <a:noFill/>
                </a:ln>
                <a:solidFill>
                  <a:srgbClr val="CC66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ФЕДЕРАЛЬНАЯ Программа действий            по улучшению условий и охраны труда                                       на 2008-2010 </a:t>
            </a:r>
            <a:r>
              <a:rPr lang="ru-RU" sz="2800" b="1" kern="1200" cap="all" dirty="0">
                <a:ln w="6350">
                  <a:noFill/>
                </a:ln>
                <a:solidFill>
                  <a:srgbClr val="CC66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годы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500563" y="3929062"/>
            <a:ext cx="1214437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539552" y="1844824"/>
            <a:ext cx="7128792" cy="187220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</a:rPr>
              <a:t>ЗАДАЧА: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/>
              <a:t>переход от </a:t>
            </a:r>
            <a:r>
              <a:rPr lang="ru-RU" sz="2800" u="sng" dirty="0" smtClean="0"/>
              <a:t>реагирования</a:t>
            </a:r>
            <a:r>
              <a:rPr lang="ru-RU" sz="2800" dirty="0" smtClean="0"/>
              <a:t> на страховые случаи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/>
              <a:t>к </a:t>
            </a:r>
            <a:r>
              <a:rPr lang="ru-RU" sz="2800" u="sng" dirty="0" smtClean="0"/>
              <a:t>управлению рисками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/>
              <a:t>повреждения здоровья работников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687401" y="4509120"/>
            <a:ext cx="6840760" cy="172819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</a:rPr>
              <a:t>ЦЕЛЬ: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создание системы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управления профессиональными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рисками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22798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5337">
              <a:srgbClr val="99CCFF"/>
            </a:gs>
            <a:gs pos="99001">
              <a:srgbClr val="FFFF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275"/>
          </a:xfrm>
        </p:spPr>
        <p:txBody>
          <a:bodyPr/>
          <a:lstStyle/>
          <a:p>
            <a:r>
              <a:rPr lang="ru-RU" altLang="ru-RU" b="1" dirty="0" smtClean="0"/>
              <a:t>Управление профрисками</a:t>
            </a:r>
          </a:p>
        </p:txBody>
      </p:sp>
      <p:sp>
        <p:nvSpPr>
          <p:cNvPr id="409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ru-RU" altLang="ru-RU" dirty="0" smtClean="0"/>
              <a:t> Является одной из </a:t>
            </a:r>
            <a:r>
              <a:rPr lang="ru-RU" altLang="ru-RU" b="1" dirty="0" smtClean="0"/>
              <a:t>17</a:t>
            </a:r>
            <a:r>
              <a:rPr lang="ru-RU" altLang="ru-RU" dirty="0" smtClean="0"/>
              <a:t> процедур</a:t>
            </a:r>
          </a:p>
          <a:p>
            <a:pPr marL="0" indent="0" algn="ctr">
              <a:buFontTx/>
              <a:buNone/>
            </a:pPr>
            <a:r>
              <a:rPr lang="ru-RU" altLang="ru-RU" dirty="0" smtClean="0"/>
              <a:t>          системы управления охраной труда!</a:t>
            </a:r>
          </a:p>
          <a:p>
            <a:pPr marL="0" indent="0" algn="ctr">
              <a:buFontTx/>
              <a:buNone/>
            </a:pPr>
            <a:endParaRPr lang="ru-RU" altLang="ru-RU" sz="800" dirty="0" smtClean="0"/>
          </a:p>
          <a:p>
            <a:pPr marL="0" indent="0" algn="ctr">
              <a:buFontTx/>
              <a:buNone/>
            </a:pPr>
            <a:r>
              <a:rPr lang="ru-RU" altLang="ru-RU" dirty="0" smtClean="0"/>
              <a:t>       требует НЕПОСРЕДСТВЕННОГО</a:t>
            </a:r>
          </a:p>
          <a:p>
            <a:pPr marL="0" indent="0">
              <a:buFontTx/>
              <a:buNone/>
            </a:pPr>
            <a:r>
              <a:rPr lang="ru-RU" altLang="ru-RU" dirty="0" smtClean="0"/>
              <a:t>            АКТИВНОГО участия комиссии!</a:t>
            </a:r>
          </a:p>
          <a:p>
            <a:pPr marL="0" indent="0">
              <a:buFontTx/>
              <a:buNone/>
            </a:pPr>
            <a:endParaRPr lang="ru-RU" altLang="ru-RU" sz="800" dirty="0" smtClean="0"/>
          </a:p>
          <a:p>
            <a:pPr marL="0" indent="0">
              <a:buFontTx/>
              <a:buNone/>
            </a:pPr>
            <a:r>
              <a:rPr lang="ru-RU" altLang="ru-RU" dirty="0" smtClean="0"/>
              <a:t>             требует углубленного обучения             </a:t>
            </a:r>
          </a:p>
          <a:p>
            <a:pPr marL="0" indent="0">
              <a:buFontTx/>
              <a:buNone/>
            </a:pPr>
            <a:r>
              <a:rPr lang="ru-RU" altLang="ru-RU" dirty="0" smtClean="0"/>
              <a:t>             членов комиссии!</a:t>
            </a:r>
          </a:p>
        </p:txBody>
      </p:sp>
      <p:sp>
        <p:nvSpPr>
          <p:cNvPr id="40964" name="Выгнутая влево стрелка 3"/>
          <p:cNvSpPr>
            <a:spLocks noChangeArrowheads="1"/>
          </p:cNvSpPr>
          <p:nvPr/>
        </p:nvSpPr>
        <p:spPr bwMode="auto">
          <a:xfrm>
            <a:off x="684213" y="2133600"/>
            <a:ext cx="863600" cy="8636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dirty="0"/>
          </a:p>
        </p:txBody>
      </p:sp>
      <p:sp>
        <p:nvSpPr>
          <p:cNvPr id="40965" name="Выгнутая влево стрелка 4"/>
          <p:cNvSpPr>
            <a:spLocks noChangeArrowheads="1"/>
          </p:cNvSpPr>
          <p:nvPr/>
        </p:nvSpPr>
        <p:spPr bwMode="auto">
          <a:xfrm>
            <a:off x="836613" y="3500438"/>
            <a:ext cx="863600" cy="865187"/>
          </a:xfrm>
          <a:prstGeom prst="curvedRightArrow">
            <a:avLst>
              <a:gd name="adj1" fmla="val 25046"/>
              <a:gd name="adj2" fmla="val 50092"/>
              <a:gd name="adj3" fmla="val 25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dirty="0"/>
          </a:p>
        </p:txBody>
      </p:sp>
      <p:sp>
        <p:nvSpPr>
          <p:cNvPr id="40966" name="Выгнутая влево стрелка 5"/>
          <p:cNvSpPr>
            <a:spLocks noChangeArrowheads="1"/>
          </p:cNvSpPr>
          <p:nvPr/>
        </p:nvSpPr>
        <p:spPr bwMode="auto">
          <a:xfrm>
            <a:off x="844550" y="4797425"/>
            <a:ext cx="863600" cy="8636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844566" y="620688"/>
            <a:ext cx="7772400" cy="658813"/>
          </a:xfrm>
          <a:ln>
            <a:prstDash val="sysDash"/>
          </a:ln>
        </p:spPr>
        <p:txBody>
          <a:bodyPr/>
          <a:lstStyle/>
          <a:p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</a:rPr>
              <a:t>АСПЕКТЫ,                  требующие внимания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395288" y="1556792"/>
            <a:ext cx="8424862" cy="4896396"/>
          </a:xfrm>
        </p:spPr>
        <p:txBody>
          <a:bodyPr/>
          <a:lstStyle/>
          <a:p>
            <a:pPr marL="0" indent="0" algn="r">
              <a:buNone/>
            </a:pPr>
            <a:r>
              <a:rPr lang="ru-RU" altLang="ru-RU" dirty="0" smtClean="0"/>
              <a:t>      </a:t>
            </a:r>
            <a:r>
              <a:rPr lang="ru-RU" b="1" dirty="0" smtClean="0"/>
              <a:t>ЕСЛИ                                                                </a:t>
            </a:r>
            <a:r>
              <a:rPr lang="ru-RU" dirty="0" smtClean="0"/>
              <a:t>работа по определенным должностям (профессиям) влечёт за собой               предоставление компенсаций                                    и социальных гарантий,                                       </a:t>
            </a:r>
            <a:r>
              <a:rPr lang="ru-RU" b="1" dirty="0" smtClean="0"/>
              <a:t>ТО                                                            </a:t>
            </a:r>
            <a:r>
              <a:rPr lang="ru-RU" dirty="0" smtClean="0"/>
              <a:t>наименования </a:t>
            </a:r>
            <a:r>
              <a:rPr lang="ru-RU" dirty="0"/>
              <a:t>этих </a:t>
            </a:r>
            <a:r>
              <a:rPr lang="ru-RU" dirty="0" smtClean="0"/>
              <a:t>должностей                   (профессий) должны </a:t>
            </a:r>
            <a:r>
              <a:rPr lang="ru-RU" dirty="0"/>
              <a:t>соответствовать </a:t>
            </a:r>
            <a:r>
              <a:rPr lang="ru-RU" dirty="0" smtClean="0"/>
              <a:t>           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ОК 016-94!</a:t>
            </a:r>
            <a:endParaRPr lang="ru-RU" alt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r">
              <a:buFontTx/>
              <a:buNone/>
            </a:pPr>
            <a:r>
              <a:rPr lang="ru-RU" altLang="ru-RU" dirty="0" smtClean="0"/>
              <a:t>            </a:t>
            </a:r>
            <a:r>
              <a:rPr lang="ru-RU" altLang="ru-RU" sz="2800" b="1" dirty="0" smtClean="0">
                <a:solidFill>
                  <a:schemeClr val="accent5">
                    <a:lumMod val="25000"/>
                  </a:schemeClr>
                </a:solidFill>
              </a:rPr>
              <a:t>Трудовой кодекс РФ (ст.57)</a:t>
            </a:r>
          </a:p>
          <a:p>
            <a:pPr marL="0" indent="0">
              <a:buFontTx/>
              <a:buNone/>
            </a:pPr>
            <a:endParaRPr lang="ru-RU" altLang="ru-RU" dirty="0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10795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cf.ppt-online.org/files/slide/y/YpbDZXorKI70cqHjdERWnThxl1muFLQOz9Ps4a/slide-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7599" cy="730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9478869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352928" cy="6048672"/>
          </a:xfrm>
        </p:spPr>
        <p:txBody>
          <a:bodyPr/>
          <a:lstStyle/>
          <a:p>
            <a:pPr marL="0" indent="0" algn="ctr">
              <a:buNone/>
            </a:pPr>
            <a:endParaRPr lang="ru-RU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61442" name="Picture 2" descr="https://portal-kolomna.ru/wp-content/uploads/b/5/d/b5d07561a2aaa5717a7af8f509b1d95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36584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9001">
              <a:srgbClr val="99CCFF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685800" y="333374"/>
            <a:ext cx="7772400" cy="1007393"/>
          </a:xfrm>
        </p:spPr>
        <p:txBody>
          <a:bodyPr/>
          <a:lstStyle/>
          <a:p>
            <a:r>
              <a:rPr lang="ru-RU" altLang="ru-RU" sz="3600" b="1" dirty="0" smtClean="0"/>
              <a:t>Приказ Роструда </a:t>
            </a:r>
            <a:br>
              <a:rPr lang="ru-RU" altLang="ru-RU" sz="3600" b="1" dirty="0" smtClean="0"/>
            </a:br>
            <a:r>
              <a:rPr lang="ru-RU" altLang="ru-RU" sz="3600" b="1" dirty="0" smtClean="0"/>
              <a:t>от 21.03.2019 №77</a:t>
            </a:r>
          </a:p>
        </p:txBody>
      </p:sp>
      <p:sp>
        <p:nvSpPr>
          <p:cNvPr id="41987" name="Объект 2"/>
          <p:cNvSpPr>
            <a:spLocks noGrp="1"/>
          </p:cNvSpPr>
          <p:nvPr>
            <p:ph idx="1"/>
          </p:nvPr>
        </p:nvSpPr>
        <p:spPr>
          <a:xfrm>
            <a:off x="619255" y="1484784"/>
            <a:ext cx="7772400" cy="461168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         Реестр опасностей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         Положение об идентификации опасностей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и оценке рисков</a:t>
            </a: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Карты оценки рисков</a:t>
            </a: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 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Перечень </a:t>
            </a:r>
            <a:r>
              <a:rPr lang="ru-RU" sz="2800" dirty="0"/>
              <a:t>мер по исключению, снижению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или </a:t>
            </a:r>
            <a:r>
              <a:rPr lang="ru-RU" sz="2800" dirty="0"/>
              <a:t>контролю уровней </a:t>
            </a:r>
            <a:r>
              <a:rPr lang="ru-RU" sz="2800" dirty="0" smtClean="0"/>
              <a:t>рисков</a:t>
            </a:r>
            <a:endParaRPr lang="ru-RU" sz="2800" dirty="0"/>
          </a:p>
          <a:p>
            <a:pPr marL="0" indent="0" algn="ctr">
              <a:buFontTx/>
              <a:buNone/>
            </a:pPr>
            <a:endParaRPr lang="ru-RU" altLang="ru-RU" dirty="0" smtClean="0"/>
          </a:p>
        </p:txBody>
      </p:sp>
      <p:pic>
        <p:nvPicPr>
          <p:cNvPr id="4" name="Picture 2" descr="https://free-images.com/or/e464/chick_tick_done_si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64095" cy="66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free-images.com/or/e464/chick_tick_done_si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551" y="2276872"/>
            <a:ext cx="864095" cy="66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free-images.com/or/e464/chick_tick_done_si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551" y="3789040"/>
            <a:ext cx="864095" cy="66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free-images.com/or/e464/chick_tick_done_si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551" y="4869160"/>
            <a:ext cx="864095" cy="66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0132954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5337">
              <a:srgbClr val="99CCFF"/>
            </a:gs>
            <a:gs pos="99001">
              <a:srgbClr val="FFFF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719138"/>
          </a:xfrm>
        </p:spPr>
        <p:txBody>
          <a:bodyPr/>
          <a:lstStyle/>
          <a:p>
            <a:r>
              <a:rPr lang="ru-RU" altLang="ru-RU" b="1" dirty="0" smtClean="0"/>
              <a:t>Оценка профрисков</a:t>
            </a:r>
          </a:p>
        </p:txBody>
      </p:sp>
      <p:sp>
        <p:nvSpPr>
          <p:cNvPr id="41987" name="Объект 2"/>
          <p:cNvSpPr>
            <a:spLocks noGrp="1"/>
          </p:cNvSpPr>
          <p:nvPr>
            <p:ph idx="1"/>
          </p:nvPr>
        </p:nvSpPr>
        <p:spPr>
          <a:xfrm>
            <a:off x="685800" y="1484313"/>
            <a:ext cx="7772400" cy="461168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dirty="0" smtClean="0"/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611188" y="1196975"/>
            <a:ext cx="4392612" cy="7921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/>
              <a:t>Приказ о создании комиссии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111250" y="2133600"/>
            <a:ext cx="4392613" cy="7905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/>
              <a:t>Обучение членов комиссии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2730500" y="4076700"/>
            <a:ext cx="4392613" cy="7207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/>
              <a:t>Выбор метода оценки рисков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4356100" y="5949950"/>
            <a:ext cx="4392613" cy="7921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/>
              <a:t>Разработка мер </a:t>
            </a:r>
          </a:p>
          <a:p>
            <a:pPr>
              <a:defRPr/>
            </a:pPr>
            <a:r>
              <a:rPr lang="ru-RU" dirty="0"/>
              <a:t>по управлению рисками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798638" y="3111500"/>
            <a:ext cx="4392612" cy="7905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/>
              <a:t>Идентификация опасностей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3595688" y="4967288"/>
            <a:ext cx="4392612" cy="7921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/>
              <a:t>Оценка рисков</a:t>
            </a: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719138"/>
          </a:xfrm>
        </p:spPr>
        <p:txBody>
          <a:bodyPr/>
          <a:lstStyle/>
          <a:p>
            <a:r>
              <a:rPr lang="ru-RU" altLang="ru-RU" b="1" dirty="0" smtClean="0"/>
              <a:t>Методы ГОСТ 12.0.230.5-2018</a:t>
            </a:r>
          </a:p>
        </p:txBody>
      </p:sp>
      <p:sp>
        <p:nvSpPr>
          <p:cNvPr id="41987" name="Объект 2"/>
          <p:cNvSpPr>
            <a:spLocks noGrp="1"/>
          </p:cNvSpPr>
          <p:nvPr>
            <p:ph idx="1"/>
          </p:nvPr>
        </p:nvSpPr>
        <p:spPr>
          <a:xfrm>
            <a:off x="685800" y="1484313"/>
            <a:ext cx="7772400" cy="461168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dirty="0" smtClean="0"/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611188" y="1196975"/>
            <a:ext cx="4392612" cy="7921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 smtClean="0"/>
              <a:t>Метод  чек-листа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111250" y="2133600"/>
            <a:ext cx="4392613" cy="7905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 smtClean="0"/>
              <a:t>Система Элмери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2730500" y="4076700"/>
            <a:ext cx="4392613" cy="7207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 smtClean="0"/>
              <a:t>Метод Дельфи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4356100" y="5949950"/>
            <a:ext cx="4392613" cy="7921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 smtClean="0"/>
              <a:t>Метод Файна-Кинни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798638" y="3111500"/>
            <a:ext cx="4392612" cy="7905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 smtClean="0"/>
              <a:t>Метод мозгового штурма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3595688" y="4967288"/>
            <a:ext cx="4392612" cy="7921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 smtClean="0"/>
              <a:t>Матричный метод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2793418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9001">
              <a:srgbClr val="CBC2C1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685800" y="333374"/>
            <a:ext cx="7772400" cy="1439442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0F77B1"/>
                </a:solidFill>
              </a:rPr>
              <a:t>БОНУС ООО «ЦЭУТ»</a:t>
            </a:r>
            <a:br>
              <a:rPr lang="ru-RU" altLang="ru-RU" sz="3600" b="1" dirty="0" smtClean="0">
                <a:solidFill>
                  <a:srgbClr val="0F77B1"/>
                </a:solidFill>
              </a:rPr>
            </a:br>
            <a:r>
              <a:rPr lang="ru-RU" altLang="ru-RU" sz="2800" b="1" dirty="0" smtClean="0">
                <a:solidFill>
                  <a:srgbClr val="0F77B1"/>
                </a:solidFill>
              </a:rPr>
              <a:t>(в дополнение к обязательным документам)</a:t>
            </a:r>
          </a:p>
        </p:txBody>
      </p:sp>
      <p:sp>
        <p:nvSpPr>
          <p:cNvPr id="41987" name="Объект 2"/>
          <p:cNvSpPr>
            <a:spLocks noGrp="1"/>
          </p:cNvSpPr>
          <p:nvPr>
            <p:ph idx="1"/>
          </p:nvPr>
        </p:nvSpPr>
        <p:spPr>
          <a:xfrm>
            <a:off x="619255" y="1484784"/>
            <a:ext cx="7772400" cy="461168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        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Проекты локальных нормативных актов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организации (приказы, распоряжения)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        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Инструкция о проведении  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внутреннего аудита деятельности 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организации по управлению профрисками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</a:t>
            </a:r>
            <a:endParaRPr lang="ru-RU" altLang="ru-RU" dirty="0" smtClean="0"/>
          </a:p>
        </p:txBody>
      </p:sp>
      <p:pic>
        <p:nvPicPr>
          <p:cNvPr id="4" name="Picture 2" descr="https://free-images.com/or/e464/chick_tick_done_si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073" y="2132856"/>
            <a:ext cx="864095" cy="66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free-images.com/or/e464/chick_tick_done_si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87" y="4149080"/>
            <a:ext cx="864095" cy="66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8723745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9001">
              <a:srgbClr val="99CCFF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719138"/>
          </a:xfrm>
        </p:spPr>
        <p:txBody>
          <a:bodyPr/>
          <a:lstStyle/>
          <a:p>
            <a:r>
              <a:rPr lang="ru-RU" altLang="ru-RU" b="1" dirty="0" smtClean="0"/>
              <a:t>Управление профрисками</a:t>
            </a:r>
          </a:p>
        </p:txBody>
      </p:sp>
      <p:sp>
        <p:nvSpPr>
          <p:cNvPr id="41987" name="Объект 2"/>
          <p:cNvSpPr>
            <a:spLocks noGrp="1"/>
          </p:cNvSpPr>
          <p:nvPr>
            <p:ph idx="1"/>
          </p:nvPr>
        </p:nvSpPr>
        <p:spPr>
          <a:xfrm>
            <a:off x="685800" y="1484313"/>
            <a:ext cx="7772400" cy="4611687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ru-RU" altLang="ru-RU" dirty="0" smtClean="0"/>
          </a:p>
          <a:p>
            <a:pPr marL="0" indent="0" algn="ctr">
              <a:buFontTx/>
              <a:buNone/>
            </a:pPr>
            <a:r>
              <a:rPr lang="ru-RU" altLang="ru-RU" dirty="0" smtClean="0"/>
              <a:t>Минтрудом России  разработан </a:t>
            </a:r>
          </a:p>
          <a:p>
            <a:pPr marL="0" indent="0" algn="ctr">
              <a:buFontTx/>
              <a:buNone/>
            </a:pPr>
            <a:r>
              <a:rPr lang="ru-RU" altLang="ru-RU" dirty="0" smtClean="0"/>
              <a:t>ПРОЕКТ</a:t>
            </a:r>
          </a:p>
          <a:p>
            <a:pPr marL="0" indent="0" algn="ctr">
              <a:buFontTx/>
              <a:buNone/>
            </a:pPr>
            <a:r>
              <a:rPr lang="ru-RU" altLang="ru-RU" dirty="0" smtClean="0"/>
              <a:t>Методических рекомендаций</a:t>
            </a:r>
          </a:p>
          <a:p>
            <a:pPr marL="0" indent="0" algn="ctr">
              <a:buFontTx/>
              <a:buNone/>
            </a:pPr>
            <a:r>
              <a:rPr lang="ru-RU" altLang="ru-RU" dirty="0" smtClean="0"/>
              <a:t>по классификации, обнаружению, </a:t>
            </a:r>
          </a:p>
          <a:p>
            <a:pPr marL="0" indent="0" algn="ctr">
              <a:buFontTx/>
              <a:buNone/>
            </a:pPr>
            <a:r>
              <a:rPr lang="ru-RU" altLang="ru-RU" dirty="0" smtClean="0"/>
              <a:t>распознаванию и описанию опасностей</a:t>
            </a:r>
          </a:p>
        </p:txBody>
      </p:sp>
    </p:spTree>
    <p:extLst>
      <p:ext uri="{BB962C8B-B14F-4D97-AF65-F5344CB8AC3E}">
        <p14:creationId xmlns:p14="http://schemas.microsoft.com/office/powerpoint/2010/main" xmlns="" val="3529631513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323528" y="333375"/>
            <a:ext cx="8496944" cy="719138"/>
          </a:xfrm>
        </p:spPr>
        <p:txBody>
          <a:bodyPr/>
          <a:lstStyle/>
          <a:p>
            <a:r>
              <a:rPr lang="ru-RU" altLang="ru-RU" sz="3000" b="1" dirty="0" smtClean="0">
                <a:solidFill>
                  <a:schemeClr val="accent6">
                    <a:lumMod val="75000"/>
                  </a:schemeClr>
                </a:solidFill>
              </a:rPr>
              <a:t>Правила по ОТ при работе на высоте </a:t>
            </a:r>
            <a:br>
              <a:rPr lang="ru-RU" altLang="ru-RU" sz="3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3000" b="1" dirty="0" smtClean="0">
                <a:solidFill>
                  <a:schemeClr val="accent6">
                    <a:lumMod val="75000"/>
                  </a:schemeClr>
                </a:solidFill>
              </a:rPr>
              <a:t>приказ Минтруда России от 16.11.2020 №782н</a:t>
            </a:r>
          </a:p>
        </p:txBody>
      </p:sp>
      <p:sp>
        <p:nvSpPr>
          <p:cNvPr id="41987" name="Объект 2"/>
          <p:cNvSpPr>
            <a:spLocks noGrp="1"/>
          </p:cNvSpPr>
          <p:nvPr>
            <p:ph idx="1"/>
          </p:nvPr>
        </p:nvSpPr>
        <p:spPr>
          <a:xfrm>
            <a:off x="685800" y="1484313"/>
            <a:ext cx="7772400" cy="4611687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ru-RU" altLang="ru-RU" dirty="0" smtClean="0"/>
          </a:p>
          <a:p>
            <a:pPr marL="0" indent="0" algn="just">
              <a:buFontTx/>
              <a:buNone/>
            </a:pPr>
            <a:r>
              <a:rPr lang="ru-RU" altLang="ru-RU" dirty="0" smtClean="0"/>
              <a:t>4. Работодатель…</a:t>
            </a:r>
            <a:r>
              <a:rPr lang="ru-RU" altLang="ru-RU" b="1" dirty="0" smtClean="0"/>
              <a:t>ОБЯЗАН</a:t>
            </a:r>
            <a:r>
              <a:rPr lang="ru-RU" altLang="ru-RU" dirty="0" smtClean="0"/>
              <a:t> </a:t>
            </a:r>
          </a:p>
          <a:p>
            <a:pPr marL="0" indent="0" algn="just">
              <a:buFontTx/>
              <a:buNone/>
            </a:pPr>
            <a:r>
              <a:rPr lang="ru-RU" altLang="ru-RU" dirty="0" smtClean="0"/>
              <a:t>в рамках УПРАВЛЕНИЯ профрисками </a:t>
            </a:r>
          </a:p>
          <a:p>
            <a:pPr marL="0" indent="0" algn="just">
              <a:buFontTx/>
              <a:buNone/>
            </a:pPr>
            <a:r>
              <a:rPr lang="ru-RU" altLang="ru-RU" dirty="0" smtClean="0"/>
              <a:t>провести ОЦЕНКУ профрисков, </a:t>
            </a:r>
          </a:p>
          <a:p>
            <a:pPr marL="0" indent="0" algn="just">
              <a:buFontTx/>
              <a:buNone/>
            </a:pPr>
            <a:r>
              <a:rPr lang="ru-RU" altLang="ru-RU" dirty="0" smtClean="0"/>
              <a:t>связанных с возможным падением </a:t>
            </a:r>
          </a:p>
          <a:p>
            <a:pPr marL="0" indent="0" algn="just">
              <a:buFontTx/>
              <a:buNone/>
            </a:pPr>
            <a:r>
              <a:rPr lang="ru-RU" altLang="ru-RU" dirty="0" smtClean="0"/>
              <a:t>работника с высоты…</a:t>
            </a:r>
          </a:p>
        </p:txBody>
      </p:sp>
    </p:spTree>
    <p:extLst>
      <p:ext uri="{BB962C8B-B14F-4D97-AF65-F5344CB8AC3E}">
        <p14:creationId xmlns:p14="http://schemas.microsoft.com/office/powerpoint/2010/main" xmlns="" val="3244535637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9001">
              <a:srgbClr val="7030A0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</a:t>
            </a:r>
            <a:r>
              <a:rPr lang="ru-RU" sz="3600" i="1" dirty="0" smtClean="0"/>
              <a:t>Зорким глазом     </a:t>
            </a:r>
            <a:br>
              <a:rPr lang="ru-RU" sz="3600" i="1" dirty="0" smtClean="0"/>
            </a:br>
            <a:r>
              <a:rPr lang="ru-RU" sz="3600" i="1" dirty="0"/>
              <a:t> </a:t>
            </a:r>
            <a:r>
              <a:rPr lang="ru-RU" sz="3600" i="1" dirty="0" smtClean="0"/>
              <a:t>                                специалиста по ОТ</a:t>
            </a: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Охрана  труда  –  это  религия…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dirty="0" smtClean="0"/>
              <a:t>Можешь не верить,</a:t>
            </a:r>
          </a:p>
          <a:p>
            <a:pPr marL="0" indent="0">
              <a:buNone/>
            </a:pPr>
            <a:r>
              <a:rPr lang="ru-RU" dirty="0" smtClean="0"/>
              <a:t>                      но обряды должен соблюдать!</a:t>
            </a:r>
            <a:endParaRPr lang="ru-RU" dirty="0"/>
          </a:p>
        </p:txBody>
      </p:sp>
      <p:pic>
        <p:nvPicPr>
          <p:cNvPr id="4100" name="Picture 4" descr="https://e7.pngegg.com/pngimages/136/667/png-clipart-vending-machines-business-others-angle-innov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3847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2699094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AutoShape 2"/>
          <p:cNvSpPr>
            <a:spLocks noChangeArrowheads="1"/>
          </p:cNvSpPr>
          <p:nvPr/>
        </p:nvSpPr>
        <p:spPr bwMode="auto">
          <a:xfrm>
            <a:off x="304800" y="381000"/>
            <a:ext cx="8610600" cy="5486400"/>
          </a:xfrm>
          <a:prstGeom prst="flowChartMultidocumen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ru-RU" sz="4000" dirty="0">
              <a:solidFill>
                <a:srgbClr val="FF010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defRPr/>
            </a:pPr>
            <a:r>
              <a:rPr lang="ru-RU" sz="4400" dirty="0" smtClean="0">
                <a:solidFill>
                  <a:srgbClr val="FF010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Благодарю </a:t>
            </a:r>
            <a:r>
              <a:rPr lang="ru-RU" sz="4400" dirty="0">
                <a:solidFill>
                  <a:srgbClr val="FF010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</a:t>
            </a:r>
            <a:r>
              <a:rPr lang="ru-RU" sz="4400" dirty="0" smtClean="0">
                <a:solidFill>
                  <a:srgbClr val="FF010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внимание!</a:t>
            </a:r>
            <a:endParaRPr lang="ru-RU" sz="4400" dirty="0">
              <a:solidFill>
                <a:srgbClr val="FF010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defRPr/>
            </a:pPr>
            <a:endParaRPr lang="ru-RU" sz="2000" dirty="0">
              <a:solidFill>
                <a:srgbClr val="FF010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844566" y="620688"/>
            <a:ext cx="7772400" cy="658813"/>
          </a:xfrm>
          <a:ln>
            <a:prstDash val="sysDash"/>
          </a:ln>
        </p:spPr>
        <p:txBody>
          <a:bodyPr/>
          <a:lstStyle/>
          <a:p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</a:rPr>
              <a:t>АСПЕКТЫ,                  требующие внимания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395288" y="1700808"/>
            <a:ext cx="8424862" cy="4968552"/>
          </a:xfrm>
        </p:spPr>
        <p:txBody>
          <a:bodyPr/>
          <a:lstStyle/>
          <a:p>
            <a:pPr marL="0" indent="0" algn="r">
              <a:buNone/>
            </a:pPr>
            <a:r>
              <a:rPr lang="ru-RU" altLang="ru-RU" dirty="0" smtClean="0"/>
              <a:t>      </a:t>
            </a:r>
          </a:p>
          <a:p>
            <a:pPr marL="0" indent="0" algn="r">
              <a:buNone/>
            </a:pPr>
            <a:r>
              <a:rPr lang="ru-RU" b="1" dirty="0" smtClean="0"/>
              <a:t>Должностные (производственные) инструкции работников                                должны отражать                                 фактический состав работы,                                    а не содержать                                         «зеркальное отображение»                         типовых инструкций!</a:t>
            </a:r>
            <a:endParaRPr lang="ru-RU" alt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Tx/>
              <a:buNone/>
            </a:pPr>
            <a:endParaRPr lang="ru-RU" altLang="ru-RU" dirty="0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10795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5663283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0898" name="Picture 2" descr="https://rstatic.oshkole.ru/editor_images/1210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622840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accent5">
                    <a:lumMod val="25000"/>
                  </a:schemeClr>
                </a:solidFill>
              </a:rPr>
              <a:t>Документы, правоустанавливающие деятельность оценивающей организации</a:t>
            </a:r>
            <a:endParaRPr lang="ru-RU" sz="36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685800" y="2276475"/>
            <a:ext cx="7772400" cy="43211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dirty="0" smtClean="0"/>
              <a:t>                  аттестат аккредитации          </a:t>
            </a:r>
          </a:p>
          <a:p>
            <a:pPr marL="0" indent="0">
              <a:buFontTx/>
              <a:buNone/>
            </a:pPr>
            <a:r>
              <a:rPr lang="ru-RU" altLang="ru-RU" dirty="0" smtClean="0"/>
              <a:t>                  системы Росаккредитации; </a:t>
            </a:r>
          </a:p>
          <a:p>
            <a:pPr marL="0" indent="0">
              <a:buFontTx/>
              <a:buNone/>
            </a:pPr>
            <a:endParaRPr lang="ru-RU" altLang="ru-RU" dirty="0" smtClean="0"/>
          </a:p>
          <a:p>
            <a:pPr marL="0" indent="0">
              <a:buFontTx/>
              <a:buNone/>
            </a:pPr>
            <a:r>
              <a:rPr lang="ru-RU" altLang="ru-RU" dirty="0" smtClean="0"/>
              <a:t>                   уведомление о внесении                    </a:t>
            </a:r>
          </a:p>
          <a:p>
            <a:pPr marL="0" indent="0">
              <a:buFontTx/>
              <a:buNone/>
            </a:pPr>
            <a:r>
              <a:rPr lang="ru-RU" altLang="ru-RU" dirty="0" smtClean="0"/>
              <a:t>                   в Реестр организаций, </a:t>
            </a:r>
          </a:p>
          <a:p>
            <a:pPr marL="0" indent="0">
              <a:buFontTx/>
              <a:buNone/>
            </a:pPr>
            <a:r>
              <a:rPr lang="ru-RU" altLang="ru-RU" dirty="0" smtClean="0"/>
              <a:t>                   оказывающих услуги </a:t>
            </a:r>
          </a:p>
          <a:p>
            <a:pPr marL="0" indent="0">
              <a:buFontTx/>
              <a:buNone/>
            </a:pPr>
            <a:r>
              <a:rPr lang="ru-RU" altLang="ru-RU" dirty="0" smtClean="0"/>
              <a:t>                   по проведению СОУТ</a:t>
            </a:r>
          </a:p>
          <a:p>
            <a:pPr marL="0" indent="0">
              <a:buFontTx/>
              <a:buNone/>
            </a:pPr>
            <a:endParaRPr lang="ru-RU" altLang="ru-RU" dirty="0" smtClean="0"/>
          </a:p>
          <a:p>
            <a:pPr marL="0" indent="0">
              <a:buFontTx/>
              <a:buNone/>
            </a:pPr>
            <a:endParaRPr lang="ru-RU" altLang="ru-RU" dirty="0" smtClean="0"/>
          </a:p>
        </p:txBody>
      </p:sp>
      <p:sp>
        <p:nvSpPr>
          <p:cNvPr id="7172" name="Стрелка вправо 5"/>
          <p:cNvSpPr>
            <a:spLocks noChangeArrowheads="1"/>
          </p:cNvSpPr>
          <p:nvPr/>
        </p:nvSpPr>
        <p:spPr bwMode="auto">
          <a:xfrm>
            <a:off x="755650" y="2708275"/>
            <a:ext cx="977900" cy="485775"/>
          </a:xfrm>
          <a:prstGeom prst="rightArrow">
            <a:avLst>
              <a:gd name="adj1" fmla="val 50000"/>
              <a:gd name="adj2" fmla="val 4986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dirty="0"/>
          </a:p>
        </p:txBody>
      </p:sp>
      <p:sp>
        <p:nvSpPr>
          <p:cNvPr id="7173" name="Стрелка вправо 6"/>
          <p:cNvSpPr>
            <a:spLocks noChangeArrowheads="1"/>
          </p:cNvSpPr>
          <p:nvPr/>
        </p:nvSpPr>
        <p:spPr bwMode="auto">
          <a:xfrm>
            <a:off x="857250" y="5084763"/>
            <a:ext cx="977900" cy="485775"/>
          </a:xfrm>
          <a:prstGeom prst="rightArrow">
            <a:avLst>
              <a:gd name="adj1" fmla="val 50000"/>
              <a:gd name="adj2" fmla="val 4986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353425" cy="863600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chemeClr val="tx1"/>
                </a:solidFill>
              </a:rPr>
              <a:t>Федеральный закон №426-ФЗ</a:t>
            </a:r>
            <a:endParaRPr lang="ru-RU" altLang="ru-RU" sz="3600" dirty="0" smtClean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424862" cy="48990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dirty="0" smtClean="0"/>
              <a:t> </a:t>
            </a:r>
            <a:r>
              <a:rPr lang="ru-RU" altLang="ru-RU" b="1" dirty="0" smtClean="0">
                <a:solidFill>
                  <a:srgbClr val="7030A0"/>
                </a:solidFill>
              </a:rPr>
              <a:t>Статья 8 </a:t>
            </a:r>
          </a:p>
          <a:p>
            <a:pPr eaLnBrk="1" hangingPunct="1">
              <a:buFontTx/>
              <a:buNone/>
            </a:pPr>
            <a:r>
              <a:rPr lang="ru-RU" altLang="ru-RU" dirty="0" smtClean="0"/>
              <a:t>   Организация, проводящая СОУТ,                      </a:t>
            </a:r>
            <a:r>
              <a:rPr lang="ru-RU" altLang="ru-RU" u="sng" dirty="0" smtClean="0"/>
              <a:t>до начала выполнения работ</a:t>
            </a:r>
            <a:r>
              <a:rPr lang="ru-RU" altLang="ru-RU" dirty="0" smtClean="0"/>
              <a:t>,                              но </a:t>
            </a:r>
            <a:r>
              <a:rPr lang="ru-RU" altLang="ru-RU" b="1" dirty="0" smtClean="0"/>
              <a:t>не позднее чем через 5 рабочих дней        </a:t>
            </a:r>
            <a:r>
              <a:rPr lang="ru-RU" altLang="ru-RU" dirty="0" smtClean="0"/>
              <a:t>со дня заключения договора, </a:t>
            </a:r>
            <a:r>
              <a:rPr lang="ru-RU" altLang="ru-RU" b="1" dirty="0" smtClean="0"/>
              <a:t>ОБЯЗАНА</a:t>
            </a:r>
            <a:r>
              <a:rPr lang="ru-RU" altLang="ru-RU" dirty="0" smtClean="0"/>
              <a:t>:</a:t>
            </a:r>
          </a:p>
          <a:p>
            <a:pPr eaLnBrk="1" hangingPunct="1">
              <a:buFontTx/>
              <a:buNone/>
            </a:pPr>
            <a:r>
              <a:rPr lang="ru-RU" altLang="ru-RU" dirty="0" smtClean="0"/>
              <a:t>               </a:t>
            </a:r>
          </a:p>
          <a:p>
            <a:pPr eaLnBrk="1" hangingPunct="1">
              <a:buFontTx/>
              <a:buNone/>
            </a:pPr>
            <a:r>
              <a:rPr lang="ru-RU" altLang="ru-RU" sz="3100" dirty="0" smtClean="0"/>
              <a:t>                     передать во ФГИС информацию для присвоения идентификационного номера (ИН)</a:t>
            </a:r>
          </a:p>
          <a:p>
            <a:pPr eaLnBrk="1" hangingPunct="1">
              <a:buFontTx/>
              <a:buNone/>
            </a:pPr>
            <a:r>
              <a:rPr lang="ru-RU" altLang="ru-RU" dirty="0" smtClean="0"/>
              <a:t>                 сообщить ИН работодателю.</a:t>
            </a:r>
          </a:p>
          <a:p>
            <a:pPr eaLnBrk="1" hangingPunct="1">
              <a:buFontTx/>
              <a:buNone/>
            </a:pPr>
            <a:endParaRPr lang="ru-RU" altLang="ru-RU" u="sng" dirty="0" smtClean="0"/>
          </a:p>
          <a:p>
            <a:pPr algn="ctr" eaLnBrk="1" hangingPunct="1">
              <a:buFontTx/>
              <a:buNone/>
            </a:pPr>
            <a:endParaRPr lang="ru-RU" altLang="ru-RU" b="1" i="1" dirty="0" smtClean="0"/>
          </a:p>
          <a:p>
            <a:pPr eaLnBrk="1" hangingPunct="1">
              <a:buFontTx/>
              <a:buNone/>
            </a:pPr>
            <a:endParaRPr lang="ru-RU" altLang="ru-RU" dirty="0" smtClean="0"/>
          </a:p>
          <a:p>
            <a:pPr eaLnBrk="1" hangingPunct="1">
              <a:buFontTx/>
              <a:buNone/>
            </a:pPr>
            <a:endParaRPr lang="ru-RU" altLang="ru-RU" dirty="0" smtClean="0"/>
          </a:p>
        </p:txBody>
      </p:sp>
      <p:sp>
        <p:nvSpPr>
          <p:cNvPr id="10244" name="Стрелка вправо 1"/>
          <p:cNvSpPr>
            <a:spLocks noChangeArrowheads="1"/>
          </p:cNvSpPr>
          <p:nvPr/>
        </p:nvSpPr>
        <p:spPr bwMode="auto">
          <a:xfrm>
            <a:off x="881063" y="4581525"/>
            <a:ext cx="977900" cy="360363"/>
          </a:xfrm>
          <a:prstGeom prst="rightArrow">
            <a:avLst>
              <a:gd name="adj1" fmla="val 50000"/>
              <a:gd name="adj2" fmla="val 49926"/>
            </a:avLst>
          </a:prstGeom>
          <a:solidFill>
            <a:srgbClr val="7030A0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dirty="0"/>
          </a:p>
        </p:txBody>
      </p:sp>
      <p:sp>
        <p:nvSpPr>
          <p:cNvPr id="10245" name="Стрелка вправо 4"/>
          <p:cNvSpPr>
            <a:spLocks noChangeArrowheads="1"/>
          </p:cNvSpPr>
          <p:nvPr/>
        </p:nvSpPr>
        <p:spPr bwMode="auto">
          <a:xfrm>
            <a:off x="881063" y="5661025"/>
            <a:ext cx="977900" cy="360363"/>
          </a:xfrm>
          <a:prstGeom prst="rightArrow">
            <a:avLst>
              <a:gd name="adj1" fmla="val 50000"/>
              <a:gd name="adj2" fmla="val 49926"/>
            </a:avLst>
          </a:prstGeom>
          <a:solidFill>
            <a:srgbClr val="7030A0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99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CAB8"/>
      </a:accent5>
      <a:accent6>
        <a:srgbClr val="0000E7"/>
      </a:accent6>
      <a:hlink>
        <a:srgbClr val="CC00CC"/>
      </a:hlink>
      <a:folHlink>
        <a:srgbClr val="C0C0C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9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CA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9001</TotalTime>
  <Words>1658</Words>
  <Application>Microsoft Office PowerPoint</Application>
  <PresentationFormat>Экран (4:3)</PresentationFormat>
  <Paragraphs>528</Paragraphs>
  <Slides>59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Оформление по умолчанию</vt:lpstr>
      <vt:lpstr>Слайд 1</vt:lpstr>
      <vt:lpstr>                                 Зорким глазом                                       специалиста по ОТ</vt:lpstr>
      <vt:lpstr>Законодательная основа</vt:lpstr>
      <vt:lpstr>Условия труда</vt:lpstr>
      <vt:lpstr>АСПЕКТЫ,                  требующие внимания</vt:lpstr>
      <vt:lpstr>АСПЕКТЫ,                  требующие внимания</vt:lpstr>
      <vt:lpstr>Слайд 7</vt:lpstr>
      <vt:lpstr>Документы, правоустанавливающие деятельность оценивающей организации</vt:lpstr>
      <vt:lpstr>Федеральный закон №426-ФЗ</vt:lpstr>
      <vt:lpstr>Слайд 10</vt:lpstr>
      <vt:lpstr>Документы для оценивающей организации</vt:lpstr>
      <vt:lpstr>Внеплановая СОУТ  (ст.17 №426-ФЗ) </vt:lpstr>
      <vt:lpstr>Внеплановая СОУТ</vt:lpstr>
      <vt:lpstr>Слайд 14</vt:lpstr>
      <vt:lpstr>Слайд 15</vt:lpstr>
      <vt:lpstr>Слайд 16</vt:lpstr>
      <vt:lpstr>Слайд 17</vt:lpstr>
      <vt:lpstr>Федеральный закон от № 52-ФЗ (ст.11)</vt:lpstr>
      <vt:lpstr>Санитарные правила СП 1.1.1058-01 </vt:lpstr>
      <vt:lpstr>                                 Зорким глазом                                       специалиста по ОТ</vt:lpstr>
      <vt:lpstr>Слайд 21</vt:lpstr>
      <vt:lpstr>ВНИМАНИЕ!</vt:lpstr>
      <vt:lpstr>ВНИМАНИЕ!</vt:lpstr>
      <vt:lpstr>ВНИМАНИЕ!</vt:lpstr>
      <vt:lpstr>Федеральный закон №426-ФЗ</vt:lpstr>
      <vt:lpstr>Федеральный закон №426-ФЗ</vt:lpstr>
      <vt:lpstr>Федеральный закон №426-ФЗ</vt:lpstr>
      <vt:lpstr>Федеральный закон №426-ФЗ</vt:lpstr>
      <vt:lpstr>ВНИМАНИЕ!</vt:lpstr>
      <vt:lpstr>                                 Зорким глазом                                       специалиста по ОТ</vt:lpstr>
      <vt:lpstr>Слайд 31</vt:lpstr>
      <vt:lpstr>Совместный приказ от 31.12.2020 Минтруда РФ №988н Минздрава РФ №1420н </vt:lpstr>
      <vt:lpstr>Приказ Минтруда РФ от 28.01.2021 №29н</vt:lpstr>
      <vt:lpstr>Приказ Минтруда РФ от 28.01.2021 №29н</vt:lpstr>
      <vt:lpstr>Приказ Минтруда РФ от 28.01.2021 №29н</vt:lpstr>
      <vt:lpstr>ЭМИ от персональных компьютеров</vt:lpstr>
      <vt:lpstr>Письмо Минтруда России  от 05.05.2021 №15-0/ООГ-1560</vt:lpstr>
      <vt:lpstr>Слайд 38</vt:lpstr>
      <vt:lpstr>Приказ Минтруда РФ от 28.01.2021 №29н</vt:lpstr>
      <vt:lpstr>Приказ Минтруда РФ от 28.01.2021 №29н</vt:lpstr>
      <vt:lpstr>Количество центров профпаталогии</vt:lpstr>
      <vt:lpstr>Необходимо учесть проблематику!</vt:lpstr>
      <vt:lpstr>                                 Зорким глазом                                       специалиста по ОТ</vt:lpstr>
      <vt:lpstr>Слайд 44</vt:lpstr>
      <vt:lpstr>Система управления ОТ</vt:lpstr>
      <vt:lpstr>Слайд 46</vt:lpstr>
      <vt:lpstr>Трудовой кодекс РФ в редакции, вступающей в силу с 01.03.2022 </vt:lpstr>
      <vt:lpstr>ФЕДЕРАЛЬНАЯ Программа действий            по улучшению условий и охраны труда                                       на 2008-2010 годы</vt:lpstr>
      <vt:lpstr>Управление профрисками</vt:lpstr>
      <vt:lpstr>Слайд 50</vt:lpstr>
      <vt:lpstr>Слайд 51</vt:lpstr>
      <vt:lpstr>Приказ Роструда  от 21.03.2019 №77</vt:lpstr>
      <vt:lpstr>Оценка профрисков</vt:lpstr>
      <vt:lpstr>Методы ГОСТ 12.0.230.5-2018</vt:lpstr>
      <vt:lpstr>БОНУС ООО «ЦЭУТ» (в дополнение к обязательным документам)</vt:lpstr>
      <vt:lpstr>Управление профрисками</vt:lpstr>
      <vt:lpstr>Правила по ОТ при работе на высоте  приказ Минтруда России от 16.11.2020 №782н</vt:lpstr>
      <vt:lpstr>                                 Зорким глазом                                       специалиста по ОТ</vt:lpstr>
      <vt:lpstr>Слайд 59</vt:lpstr>
    </vt:vector>
  </TitlesOfParts>
  <Company>ipira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ira</dc:creator>
  <cp:lastModifiedBy>charchidi</cp:lastModifiedBy>
  <cp:revision>542</cp:revision>
  <cp:lastPrinted>2020-06-18T05:34:26Z</cp:lastPrinted>
  <dcterms:created xsi:type="dcterms:W3CDTF">2003-11-24T12:25:32Z</dcterms:created>
  <dcterms:modified xsi:type="dcterms:W3CDTF">2021-10-27T02:58:53Z</dcterms:modified>
</cp:coreProperties>
</file>